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41"/>
  </p:notesMasterIdLst>
  <p:handoutMasterIdLst>
    <p:handoutMasterId r:id="rId42"/>
  </p:handoutMasterIdLst>
  <p:sldIdLst>
    <p:sldId id="256" r:id="rId10"/>
    <p:sldId id="264" r:id="rId11"/>
    <p:sldId id="257" r:id="rId12"/>
    <p:sldId id="259" r:id="rId13"/>
    <p:sldId id="263" r:id="rId14"/>
    <p:sldId id="260" r:id="rId15"/>
    <p:sldId id="265" r:id="rId16"/>
    <p:sldId id="261" r:id="rId17"/>
    <p:sldId id="267" r:id="rId18"/>
    <p:sldId id="266" r:id="rId19"/>
    <p:sldId id="262" r:id="rId20"/>
    <p:sldId id="268" r:id="rId21"/>
    <p:sldId id="269" r:id="rId22"/>
    <p:sldId id="270" r:id="rId23"/>
    <p:sldId id="271" r:id="rId24"/>
    <p:sldId id="272" r:id="rId25"/>
    <p:sldId id="274" r:id="rId26"/>
    <p:sldId id="273" r:id="rId27"/>
    <p:sldId id="275" r:id="rId28"/>
    <p:sldId id="276" r:id="rId29"/>
    <p:sldId id="277" r:id="rId30"/>
    <p:sldId id="278" r:id="rId31"/>
    <p:sldId id="279" r:id="rId32"/>
    <p:sldId id="280" r:id="rId33"/>
    <p:sldId id="281" r:id="rId34"/>
    <p:sldId id="288" r:id="rId35"/>
    <p:sldId id="284" r:id="rId36"/>
    <p:sldId id="285" r:id="rId37"/>
    <p:sldId id="286" r:id="rId38"/>
    <p:sldId id="287" r:id="rId39"/>
    <p:sldId id="25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7D"/>
    <a:srgbClr val="DF7023"/>
    <a:srgbClr val="AF0D37"/>
    <a:srgbClr val="90152A"/>
    <a:srgbClr val="B12C3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3" autoAdjust="0"/>
    <p:restoredTop sz="87312" autoAdjust="0"/>
  </p:normalViewPr>
  <p:slideViewPr>
    <p:cSldViewPr snapToGrid="0">
      <p:cViewPr varScale="1">
        <p:scale>
          <a:sx n="69" d="100"/>
          <a:sy n="69" d="100"/>
        </p:scale>
        <p:origin x="1694"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11/21/2021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2:12.5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89,'2966'0,"-2931"2,63 11,-60-6,52 1,650-6,-357-4,2214 2,-2308-16,-6 1,-50 17,338-14,-219-33,-257 30,141-2,98 18,-113 2,843-3,-1019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7:25.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1,'4553'0,"-4019"29,1 1,3904-32,-4399 0,56-9,-35 3,-28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7:37.36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87,'2824'0,"-2764"3,0 2,62 15,82 8,-110-28,124-14,7-1,784 14,-484 3,-376-5,163-22,122-7,1 33,-169 2,18-1,318-5,-276-25,43-1,780 29,-507 2,6-2,-607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2:48.0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4:02.420"/>
    </inkml:context>
    <inkml:brush xml:id="br0">
      <inkml:brushProperty name="width" value="0.3" units="cm"/>
      <inkml:brushProperty name="height" value="0.6" units="cm"/>
      <inkml:brushProperty name="color" value="#94F77D"/>
      <inkml:brushProperty name="tip" value="rectangle"/>
      <inkml:brushProperty name="rasterOp" value="maskPen"/>
      <inkml:brushProperty name="ignorePressure" value="1"/>
    </inkml:brush>
  </inkml:definitions>
  <inkml:trace contextRef="#ctx0" brushRef="#br0">0 117,'10260'0,"-9889"-14,-59 1,1042 10,-695 5,6812-2,-7369-5,1-5,-1-4,101-28,-153 34,1 2,-1 2,85 6,-72-1,-25-1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4:04.453"/>
    </inkml:context>
    <inkml:brush xml:id="br0">
      <inkml:brushProperty name="width" value="0.3" units="cm"/>
      <inkml:brushProperty name="height" value="0.6" units="cm"/>
      <inkml:brushProperty name="color" value="#94F77D"/>
      <inkml:brushProperty name="tip" value="rectangle"/>
      <inkml:brushProperty name="rasterOp" value="maskPen"/>
      <inkml:brushProperty name="ignorePressure" value="1"/>
    </inkml:brush>
  </inkml:definitions>
  <inkml:trace contextRef="#ctx0" brushRef="#br0">0 0,'31'1,"49"10,10 0,564-2,-428-11,1915 1,-1757 16,-39-1,143 3,357-4,-540-16,4661 3,-4940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2:48.0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11/21/2021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10</a:t>
            </a:fld>
            <a:endParaRPr lang="en-US"/>
          </a:p>
        </p:txBody>
      </p:sp>
    </p:spTree>
    <p:extLst>
      <p:ext uri="{BB962C8B-B14F-4D97-AF65-F5344CB8AC3E}">
        <p14:creationId xmlns:p14="http://schemas.microsoft.com/office/powerpoint/2010/main" val="274523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https://towardsdatascience.com/residual-blocks-building-blocks-of-resnet-fd90ca15d6ec</a:t>
            </a:r>
          </a:p>
        </p:txBody>
      </p:sp>
      <p:sp>
        <p:nvSpPr>
          <p:cNvPr id="4" name="Slide Number Placeholder 3"/>
          <p:cNvSpPr>
            <a:spLocks noGrp="1"/>
          </p:cNvSpPr>
          <p:nvPr>
            <p:ph type="sldNum" sz="quarter" idx="5"/>
          </p:nvPr>
        </p:nvSpPr>
        <p:spPr/>
        <p:txBody>
          <a:bodyPr/>
          <a:lstStyle/>
          <a:p>
            <a:fld id="{A6961DC2-A28F-4C81-9966-8D7B3191DD23}" type="slidenum">
              <a:rPr lang="en-US" smtClean="0"/>
              <a:t>21</a:t>
            </a:fld>
            <a:endParaRPr lang="en-US"/>
          </a:p>
        </p:txBody>
      </p:sp>
    </p:spTree>
    <p:extLst>
      <p:ext uri="{BB962C8B-B14F-4D97-AF65-F5344CB8AC3E}">
        <p14:creationId xmlns:p14="http://schemas.microsoft.com/office/powerpoint/2010/main" val="223224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Known to reduce the computation by 10 times as per the original paper on Inception Network.</a:t>
            </a:r>
          </a:p>
          <a:p>
            <a:r>
              <a:rPr lang="en-US" dirty="0"/>
              <a:t>Refer to this link for more info on inception bottle neck layers - https://towardsdatascience.com/neural-network-architectures-156e5bad51ba</a:t>
            </a:r>
          </a:p>
        </p:txBody>
      </p:sp>
      <p:sp>
        <p:nvSpPr>
          <p:cNvPr id="4" name="Slide Number Placeholder 3"/>
          <p:cNvSpPr>
            <a:spLocks noGrp="1"/>
          </p:cNvSpPr>
          <p:nvPr>
            <p:ph type="sldNum" sz="quarter" idx="5"/>
          </p:nvPr>
        </p:nvSpPr>
        <p:spPr/>
        <p:txBody>
          <a:bodyPr/>
          <a:lstStyle/>
          <a:p>
            <a:fld id="{A6961DC2-A28F-4C81-9966-8D7B3191DD23}" type="slidenum">
              <a:rPr lang="en-US" smtClean="0"/>
              <a:t>22</a:t>
            </a:fld>
            <a:endParaRPr lang="en-US"/>
          </a:p>
        </p:txBody>
      </p:sp>
    </p:spTree>
    <p:extLst>
      <p:ext uri="{BB962C8B-B14F-4D97-AF65-F5344CB8AC3E}">
        <p14:creationId xmlns:p14="http://schemas.microsoft.com/office/powerpoint/2010/main" val="237814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gentle introduction to transfer learning - https://machinelearningmastery.com/transfer-learning-for-deep-learning/</a:t>
            </a:r>
          </a:p>
        </p:txBody>
      </p:sp>
      <p:sp>
        <p:nvSpPr>
          <p:cNvPr id="4" name="Slide Number Placeholder 3"/>
          <p:cNvSpPr>
            <a:spLocks noGrp="1"/>
          </p:cNvSpPr>
          <p:nvPr>
            <p:ph type="sldNum" sz="quarter" idx="5"/>
          </p:nvPr>
        </p:nvSpPr>
        <p:spPr/>
        <p:txBody>
          <a:bodyPr/>
          <a:lstStyle/>
          <a:p>
            <a:fld id="{A6961DC2-A28F-4C81-9966-8D7B3191DD23}" type="slidenum">
              <a:rPr lang="en-US" smtClean="0"/>
              <a:t>23</a:t>
            </a:fld>
            <a:endParaRPr lang="en-US"/>
          </a:p>
        </p:txBody>
      </p:sp>
    </p:spTree>
    <p:extLst>
      <p:ext uri="{BB962C8B-B14F-4D97-AF65-F5344CB8AC3E}">
        <p14:creationId xmlns:p14="http://schemas.microsoft.com/office/powerpoint/2010/main" val="291505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24</a:t>
            </a:fld>
            <a:endParaRPr lang="en-US"/>
          </a:p>
        </p:txBody>
      </p:sp>
    </p:spTree>
    <p:extLst>
      <p:ext uri="{BB962C8B-B14F-4D97-AF65-F5344CB8AC3E}">
        <p14:creationId xmlns:p14="http://schemas.microsoft.com/office/powerpoint/2010/main" val="115704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lumMod val="75000"/>
                  </a:schemeClr>
                </a:solidFill>
              </a:rPr>
              <a:t>https://ai.googleblog.com/2019/05/efficientnet-improving-accuracy-and.html</a:t>
            </a:r>
          </a:p>
        </p:txBody>
      </p:sp>
      <p:sp>
        <p:nvSpPr>
          <p:cNvPr id="4" name="Slide Number Placeholder 3"/>
          <p:cNvSpPr>
            <a:spLocks noGrp="1"/>
          </p:cNvSpPr>
          <p:nvPr>
            <p:ph type="sldNum" sz="quarter" idx="5"/>
          </p:nvPr>
        </p:nvSpPr>
        <p:spPr/>
        <p:txBody>
          <a:bodyPr/>
          <a:lstStyle/>
          <a:p>
            <a:fld id="{A6961DC2-A28F-4C81-9966-8D7B3191DD23}" type="slidenum">
              <a:rPr lang="en-US" smtClean="0"/>
              <a:t>25</a:t>
            </a:fld>
            <a:endParaRPr lang="en-US"/>
          </a:p>
        </p:txBody>
      </p:sp>
    </p:spTree>
    <p:extLst>
      <p:ext uri="{BB962C8B-B14F-4D97-AF65-F5344CB8AC3E}">
        <p14:creationId xmlns:p14="http://schemas.microsoft.com/office/powerpoint/2010/main" val="45058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gentle introduction to transfer learning - https://machinelearningmastery.com/transfer-learning-for-deep-learning/</a:t>
            </a:r>
          </a:p>
        </p:txBody>
      </p:sp>
      <p:sp>
        <p:nvSpPr>
          <p:cNvPr id="4" name="Slide Number Placeholder 3"/>
          <p:cNvSpPr>
            <a:spLocks noGrp="1"/>
          </p:cNvSpPr>
          <p:nvPr>
            <p:ph type="sldNum" sz="quarter" idx="5"/>
          </p:nvPr>
        </p:nvSpPr>
        <p:spPr/>
        <p:txBody>
          <a:bodyPr/>
          <a:lstStyle/>
          <a:p>
            <a:fld id="{A6961DC2-A28F-4C81-9966-8D7B3191DD23}" type="slidenum">
              <a:rPr lang="en-US" smtClean="0"/>
              <a:t>26</a:t>
            </a:fld>
            <a:endParaRPr lang="en-US"/>
          </a:p>
        </p:txBody>
      </p:sp>
    </p:spTree>
    <p:extLst>
      <p:ext uri="{BB962C8B-B14F-4D97-AF65-F5344CB8AC3E}">
        <p14:creationId xmlns:p14="http://schemas.microsoft.com/office/powerpoint/2010/main" val="4058587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27</a:t>
            </a:fld>
            <a:endParaRPr lang="en-US"/>
          </a:p>
        </p:txBody>
      </p:sp>
    </p:spTree>
    <p:extLst>
      <p:ext uri="{BB962C8B-B14F-4D97-AF65-F5344CB8AC3E}">
        <p14:creationId xmlns:p14="http://schemas.microsoft.com/office/powerpoint/2010/main" val="26494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28</a:t>
            </a:fld>
            <a:endParaRPr lang="en-US"/>
          </a:p>
        </p:txBody>
      </p:sp>
    </p:spTree>
    <p:extLst>
      <p:ext uri="{BB962C8B-B14F-4D97-AF65-F5344CB8AC3E}">
        <p14:creationId xmlns:p14="http://schemas.microsoft.com/office/powerpoint/2010/main" val="251764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29</a:t>
            </a:fld>
            <a:endParaRPr lang="en-US"/>
          </a:p>
        </p:txBody>
      </p:sp>
    </p:spTree>
    <p:extLst>
      <p:ext uri="{BB962C8B-B14F-4D97-AF65-F5344CB8AC3E}">
        <p14:creationId xmlns:p14="http://schemas.microsoft.com/office/powerpoint/2010/main" val="1513925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paper is the original paper on Inception network</a:t>
            </a:r>
          </a:p>
          <a:p>
            <a:r>
              <a:rPr lang="en-US" dirty="0"/>
              <a:t>2</a:t>
            </a:r>
            <a:r>
              <a:rPr lang="en-US" baseline="30000" dirty="0"/>
              <a:t>nd</a:t>
            </a:r>
            <a:r>
              <a:rPr lang="en-US" dirty="0"/>
              <a:t> paper is the original paper on the residual connection</a:t>
            </a:r>
          </a:p>
          <a:p>
            <a:r>
              <a:rPr lang="en-US" dirty="0"/>
              <a:t>3</a:t>
            </a:r>
            <a:r>
              <a:rPr lang="en-US" baseline="30000" dirty="0"/>
              <a:t>rd</a:t>
            </a:r>
            <a:r>
              <a:rPr lang="en-US" dirty="0"/>
              <a:t> paper is another paper on when to use dropout and batch Norm</a:t>
            </a:r>
          </a:p>
          <a:p>
            <a:r>
              <a:rPr lang="en-US" dirty="0"/>
              <a:t>4</a:t>
            </a:r>
            <a:r>
              <a:rPr lang="en-US" baseline="30000" dirty="0"/>
              <a:t>th</a:t>
            </a:r>
            <a:r>
              <a:rPr lang="en-US" dirty="0"/>
              <a:t> Paper is the original paper on Dropout Regularization.</a:t>
            </a:r>
          </a:p>
        </p:txBody>
      </p:sp>
      <p:sp>
        <p:nvSpPr>
          <p:cNvPr id="4" name="Slide Number Placeholder 3"/>
          <p:cNvSpPr>
            <a:spLocks noGrp="1"/>
          </p:cNvSpPr>
          <p:nvPr>
            <p:ph type="sldNum" sz="quarter" idx="5"/>
          </p:nvPr>
        </p:nvSpPr>
        <p:spPr/>
        <p:txBody>
          <a:bodyPr/>
          <a:lstStyle/>
          <a:p>
            <a:fld id="{A6961DC2-A28F-4C81-9966-8D7B3191DD23}" type="slidenum">
              <a:rPr lang="en-US" smtClean="0"/>
              <a:t>30</a:t>
            </a:fld>
            <a:endParaRPr lang="en-US"/>
          </a:p>
        </p:txBody>
      </p:sp>
    </p:spTree>
    <p:extLst>
      <p:ext uri="{BB962C8B-B14F-4D97-AF65-F5344CB8AC3E}">
        <p14:creationId xmlns:p14="http://schemas.microsoft.com/office/powerpoint/2010/main" val="312763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Roboto" panose="020B0604020202020204" pitchFamily="2" charset="0"/>
              </a:rPr>
              <a:t>Data augmentation</a:t>
            </a:r>
            <a:r>
              <a:rPr lang="en-US" b="0" i="0" dirty="0">
                <a:solidFill>
                  <a:srgbClr val="202124"/>
                </a:solidFill>
                <a:effectLst/>
                <a:latin typeface="Roboto" panose="020B0604020202020204" pitchFamily="2" charset="0"/>
              </a:rPr>
              <a:t> is a strategy that enables practitioners to significantly increase the diversity of </a:t>
            </a:r>
            <a:r>
              <a:rPr lang="en-US" b="1" i="0" dirty="0">
                <a:solidFill>
                  <a:srgbClr val="202124"/>
                </a:solidFill>
                <a:effectLst/>
                <a:latin typeface="Roboto" panose="020B0604020202020204" pitchFamily="2" charset="0"/>
              </a:rPr>
              <a:t>data</a:t>
            </a:r>
            <a:r>
              <a:rPr lang="en-US" b="0" i="0" dirty="0">
                <a:solidFill>
                  <a:srgbClr val="202124"/>
                </a:solidFill>
                <a:effectLst/>
                <a:latin typeface="Roboto" panose="020B0604020202020204" pitchFamily="2" charset="0"/>
              </a:rPr>
              <a:t> available for training models, without actually collecting new </a:t>
            </a:r>
            <a:r>
              <a:rPr lang="en-US" b="1" i="0" dirty="0">
                <a:solidFill>
                  <a:srgbClr val="202124"/>
                </a:solidFill>
                <a:effectLst/>
                <a:latin typeface="Roboto" panose="020B0604020202020204" pitchFamily="2" charset="0"/>
              </a:rPr>
              <a:t>data</a:t>
            </a:r>
            <a:r>
              <a:rPr lang="en-US" b="0" i="0" dirty="0">
                <a:solidFill>
                  <a:srgbClr val="202124"/>
                </a:solidFill>
                <a:effectLst/>
                <a:latin typeface="Roboto" panose="020B0604020202020204" pitchFamily="2" charset="0"/>
              </a:rPr>
              <a:t>. </a:t>
            </a:r>
            <a:r>
              <a:rPr lang="en-US" b="1" i="0" dirty="0">
                <a:solidFill>
                  <a:srgbClr val="202124"/>
                </a:solidFill>
                <a:effectLst/>
                <a:latin typeface="Roboto" panose="020B0604020202020204" pitchFamily="2" charset="0"/>
              </a:rPr>
              <a:t>Data augmentation</a:t>
            </a:r>
            <a:r>
              <a:rPr lang="en-US" b="0" i="0" dirty="0">
                <a:solidFill>
                  <a:srgbClr val="202124"/>
                </a:solidFill>
                <a:effectLst/>
                <a:latin typeface="Roboto" panose="020B0604020202020204" pitchFamily="2" charset="0"/>
              </a:rPr>
              <a:t> techniques such as cropping, padding, and horizontal flipping are commonly used to train large neural networks.</a:t>
            </a:r>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13</a:t>
            </a:fld>
            <a:endParaRPr lang="en-US"/>
          </a:p>
        </p:txBody>
      </p:sp>
    </p:spTree>
    <p:extLst>
      <p:ext uri="{BB962C8B-B14F-4D97-AF65-F5344CB8AC3E}">
        <p14:creationId xmlns:p14="http://schemas.microsoft.com/office/powerpoint/2010/main" val="266619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14</a:t>
            </a:fld>
            <a:endParaRPr lang="en-US"/>
          </a:p>
        </p:txBody>
      </p:sp>
    </p:spTree>
    <p:extLst>
      <p:ext uri="{BB962C8B-B14F-4D97-AF65-F5344CB8AC3E}">
        <p14:creationId xmlns:p14="http://schemas.microsoft.com/office/powerpoint/2010/main" val="11939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15</a:t>
            </a:fld>
            <a:endParaRPr lang="en-US"/>
          </a:p>
        </p:txBody>
      </p:sp>
    </p:spTree>
    <p:extLst>
      <p:ext uri="{BB962C8B-B14F-4D97-AF65-F5344CB8AC3E}">
        <p14:creationId xmlns:p14="http://schemas.microsoft.com/office/powerpoint/2010/main" val="211110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16</a:t>
            </a:fld>
            <a:endParaRPr lang="en-US"/>
          </a:p>
        </p:txBody>
      </p:sp>
    </p:spTree>
    <p:extLst>
      <p:ext uri="{BB962C8B-B14F-4D97-AF65-F5344CB8AC3E}">
        <p14:creationId xmlns:p14="http://schemas.microsoft.com/office/powerpoint/2010/main" val="307402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17</a:t>
            </a:fld>
            <a:endParaRPr lang="en-US"/>
          </a:p>
        </p:txBody>
      </p:sp>
    </p:spTree>
    <p:extLst>
      <p:ext uri="{BB962C8B-B14F-4D97-AF65-F5344CB8AC3E}">
        <p14:creationId xmlns:p14="http://schemas.microsoft.com/office/powerpoint/2010/main" val="95919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18</a:t>
            </a:fld>
            <a:endParaRPr lang="en-US"/>
          </a:p>
        </p:txBody>
      </p:sp>
    </p:spTree>
    <p:extLst>
      <p:ext uri="{BB962C8B-B14F-4D97-AF65-F5344CB8AC3E}">
        <p14:creationId xmlns:p14="http://schemas.microsoft.com/office/powerpoint/2010/main" val="59654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19</a:t>
            </a:fld>
            <a:endParaRPr lang="en-US"/>
          </a:p>
        </p:txBody>
      </p:sp>
    </p:spTree>
    <p:extLst>
      <p:ext uri="{BB962C8B-B14F-4D97-AF65-F5344CB8AC3E}">
        <p14:creationId xmlns:p14="http://schemas.microsoft.com/office/powerpoint/2010/main" val="232589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20</a:t>
            </a:fld>
            <a:endParaRPr lang="en-US"/>
          </a:p>
        </p:txBody>
      </p:sp>
    </p:spTree>
    <p:extLst>
      <p:ext uri="{BB962C8B-B14F-4D97-AF65-F5344CB8AC3E}">
        <p14:creationId xmlns:p14="http://schemas.microsoft.com/office/powerpoint/2010/main" val="2601758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customXml" Target="../ink/ink1.xml"/><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customXml" Target="../ink/ink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1.jpe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Plant Pathology FGVC 2021 – A Kaggle Research code competition </a:t>
            </a:r>
          </a:p>
        </p:txBody>
      </p:sp>
      <p:sp>
        <p:nvSpPr>
          <p:cNvPr id="3" name="Text Placeholder 2"/>
          <p:cNvSpPr>
            <a:spLocks noGrp="1"/>
          </p:cNvSpPr>
          <p:nvPr>
            <p:ph type="body" sz="quarter" idx="13"/>
          </p:nvPr>
        </p:nvSpPr>
        <p:spPr>
          <a:xfrm>
            <a:off x="123825" y="1725705"/>
            <a:ext cx="5942438" cy="1648865"/>
          </a:xfrm>
        </p:spPr>
        <p:txBody>
          <a:bodyPr/>
          <a:lstStyle/>
          <a:p>
            <a:r>
              <a:rPr lang="en-US" dirty="0"/>
              <a:t>Identification of Foliar disease in apple trees using Deep supervised Learning.</a:t>
            </a:r>
          </a:p>
        </p:txBody>
      </p:sp>
      <p:sp>
        <p:nvSpPr>
          <p:cNvPr id="5" name="Text Placeholder 3">
            <a:extLst>
              <a:ext uri="{FF2B5EF4-FFF2-40B4-BE49-F238E27FC236}">
                <a16:creationId xmlns:a16="http://schemas.microsoft.com/office/drawing/2014/main" id="{FC820227-EE4E-4533-B92E-AC69E98B0049}"/>
              </a:ext>
            </a:extLst>
          </p:cNvPr>
          <p:cNvSpPr txBox="1">
            <a:spLocks/>
          </p:cNvSpPr>
          <p:nvPr/>
        </p:nvSpPr>
        <p:spPr>
          <a:xfrm>
            <a:off x="115889" y="4649996"/>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Ashish Bodhankar, </a:t>
            </a:r>
          </a:p>
          <a:p>
            <a:r>
              <a:rPr lang="en-US" dirty="0" err="1"/>
              <a:t>Mataparthi</a:t>
            </a:r>
            <a:r>
              <a:rPr lang="en-US" dirty="0"/>
              <a:t> </a:t>
            </a:r>
            <a:r>
              <a:rPr lang="en-US" dirty="0" err="1"/>
              <a:t>Joshnanjani</a:t>
            </a:r>
            <a:r>
              <a:rPr lang="en-US" dirty="0"/>
              <a:t>, and </a:t>
            </a:r>
          </a:p>
          <a:p>
            <a:r>
              <a:rPr lang="en-US" dirty="0" err="1"/>
              <a:t>Vineeta</a:t>
            </a:r>
            <a:r>
              <a:rPr lang="en-US" dirty="0"/>
              <a:t> </a:t>
            </a:r>
            <a:r>
              <a:rPr lang="en-US" dirty="0" err="1"/>
              <a:t>Dmello</a:t>
            </a:r>
            <a:r>
              <a:rPr lang="en-US" dirty="0"/>
              <a:t>.</a:t>
            </a:r>
          </a:p>
          <a:p>
            <a:r>
              <a:rPr lang="en-US" dirty="0"/>
              <a:t>MS in Data Science – Spring 2021 Semester</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Data Pre-Processing – Duplicates?</a:t>
            </a:r>
            <a:endParaRPr lang="en-US" dirty="0"/>
          </a:p>
        </p:txBody>
      </p:sp>
      <p:pic>
        <p:nvPicPr>
          <p:cNvPr id="10" name="Picture 9">
            <a:extLst>
              <a:ext uri="{FF2B5EF4-FFF2-40B4-BE49-F238E27FC236}">
                <a16:creationId xmlns:a16="http://schemas.microsoft.com/office/drawing/2014/main" id="{ADCA186B-B450-48F3-A617-F8B277A8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171" y="2084766"/>
            <a:ext cx="6149658" cy="4069028"/>
          </a:xfrm>
          <a:prstGeom prst="rect">
            <a:avLst/>
          </a:prstGeom>
        </p:spPr>
      </p:pic>
      <p:sp>
        <p:nvSpPr>
          <p:cNvPr id="11" name="TextBox 10">
            <a:extLst>
              <a:ext uri="{FF2B5EF4-FFF2-40B4-BE49-F238E27FC236}">
                <a16:creationId xmlns:a16="http://schemas.microsoft.com/office/drawing/2014/main" id="{72133B77-0E1F-42BD-B173-355BCED96E80}"/>
              </a:ext>
            </a:extLst>
          </p:cNvPr>
          <p:cNvSpPr txBox="1"/>
          <p:nvPr/>
        </p:nvSpPr>
        <p:spPr>
          <a:xfrm>
            <a:off x="390617" y="1057826"/>
            <a:ext cx="8469298" cy="923330"/>
          </a:xfrm>
          <a:prstGeom prst="rect">
            <a:avLst/>
          </a:prstGeom>
          <a:noFill/>
        </p:spPr>
        <p:txBody>
          <a:bodyPr wrap="square" rtlCol="0">
            <a:spAutoFit/>
          </a:bodyPr>
          <a:lstStyle/>
          <a:p>
            <a:pPr algn="l"/>
            <a:r>
              <a:rPr lang="en-US" sz="1800" b="0" i="0" u="none" strike="noStrike" baseline="0" dirty="0">
                <a:latin typeface="Arial" panose="020B0604020202020204" pitchFamily="34" charset="0"/>
                <a:cs typeface="Arial" panose="020B0604020202020204" pitchFamily="34" charset="0"/>
              </a:rPr>
              <a:t>Duplicates are always harmful for training process (Image Hash) – differently labeled duplicates produce noise in the dataset, while equally labeled duplicates lead to data leakage.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918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itle 3"/>
          <p:cNvSpPr>
            <a:spLocks noGrp="1"/>
          </p:cNvSpPr>
          <p:nvPr>
            <p:ph type="title"/>
          </p:nvPr>
        </p:nvSpPr>
        <p:spPr>
          <a:xfrm>
            <a:off x="227013" y="418353"/>
            <a:ext cx="7819707" cy="535863"/>
          </a:xfrm>
        </p:spPr>
        <p:txBody>
          <a:bodyPr/>
          <a:lstStyle/>
          <a:p>
            <a:r>
              <a:rPr lang="en-IN" dirty="0">
                <a:latin typeface="Arial" panose="020B0604020202020204" pitchFamily="34" charset="0"/>
                <a:cs typeface="Arial" panose="020B0604020202020204" pitchFamily="34" charset="0"/>
              </a:rPr>
              <a:t>Data Pre-Processing – Volume of Each class</a:t>
            </a:r>
            <a:endParaRPr lang="en-US" dirty="0"/>
          </a:p>
        </p:txBody>
      </p:sp>
      <p:pic>
        <p:nvPicPr>
          <p:cNvPr id="6" name="Content Placeholder 8">
            <a:extLst>
              <a:ext uri="{FF2B5EF4-FFF2-40B4-BE49-F238E27FC236}">
                <a16:creationId xmlns:a16="http://schemas.microsoft.com/office/drawing/2014/main" id="{34DA5121-5C07-4D80-9E17-934113184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64" y="1905674"/>
            <a:ext cx="7979687" cy="3797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4791A43-659B-4E45-BB79-70D727F4D41A}"/>
              </a:ext>
            </a:extLst>
          </p:cNvPr>
          <p:cNvSpPr txBox="1"/>
          <p:nvPr/>
        </p:nvSpPr>
        <p:spPr>
          <a:xfrm>
            <a:off x="1775012" y="1065320"/>
            <a:ext cx="6691256" cy="646331"/>
          </a:xfrm>
          <a:prstGeom prst="rect">
            <a:avLst/>
          </a:prstGeom>
          <a:noFill/>
        </p:spPr>
        <p:txBody>
          <a:bodyPr wrap="square">
            <a:spAutoFit/>
          </a:bodyPr>
          <a:lstStyle/>
          <a:p>
            <a:pPr algn="r"/>
            <a:r>
              <a:rPr lang="en-US" sz="1800" b="0" i="0" u="none" strike="noStrike" baseline="0" dirty="0">
                <a:latin typeface="Arial" panose="020B0604020202020204" pitchFamily="34" charset="0"/>
                <a:cs typeface="Arial" panose="020B0604020202020204" pitchFamily="34" charset="0"/>
              </a:rPr>
              <a:t>Some of these labels are just a combination of multiple diseases classified to one leaf.</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982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Data Pre-Processing – Encoding Output</a:t>
            </a:r>
            <a:endParaRPr lang="en-US" dirty="0"/>
          </a:p>
        </p:txBody>
      </p:sp>
      <p:sp>
        <p:nvSpPr>
          <p:cNvPr id="7" name="TextBox 6">
            <a:extLst>
              <a:ext uri="{FF2B5EF4-FFF2-40B4-BE49-F238E27FC236}">
                <a16:creationId xmlns:a16="http://schemas.microsoft.com/office/drawing/2014/main" id="{64791A43-659B-4E45-BB79-70D727F4D41A}"/>
              </a:ext>
            </a:extLst>
          </p:cNvPr>
          <p:cNvSpPr txBox="1"/>
          <p:nvPr/>
        </p:nvSpPr>
        <p:spPr>
          <a:xfrm>
            <a:off x="227013" y="1474110"/>
            <a:ext cx="8430711" cy="369332"/>
          </a:xfrm>
          <a:prstGeom prst="rect">
            <a:avLst/>
          </a:prstGeom>
          <a:noFill/>
        </p:spPr>
        <p:txBody>
          <a:bodyPr wrap="square">
            <a:spAutoFit/>
          </a:bodyPr>
          <a:lstStyle/>
          <a:p>
            <a:pPr algn="l"/>
            <a:r>
              <a:rPr lang="en-US" sz="1800" b="0" i="0" u="none" strike="noStrike" baseline="0" dirty="0">
                <a:latin typeface="Arial" panose="020B0604020202020204" pitchFamily="34" charset="0"/>
                <a:cs typeface="Arial" panose="020B0604020202020204" pitchFamily="34" charset="0"/>
              </a:rPr>
              <a:t>We then encoded our categorical labels to numbers before modeling the data.</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1CD6E79-8417-435D-8D29-FCFA390319F5}"/>
              </a:ext>
            </a:extLst>
          </p:cNvPr>
          <p:cNvPicPr>
            <a:picLocks noChangeAspect="1"/>
          </p:cNvPicPr>
          <p:nvPr/>
        </p:nvPicPr>
        <p:blipFill>
          <a:blip r:embed="rId2"/>
          <a:stretch>
            <a:fillRect/>
          </a:stretch>
        </p:blipFill>
        <p:spPr>
          <a:xfrm>
            <a:off x="1291560" y="1988944"/>
            <a:ext cx="6560879" cy="40638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763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13</a:t>
            </a:fld>
            <a:endParaRPr lang="en-US" dirty="0"/>
          </a:p>
        </p:txBody>
      </p:sp>
      <p:sp>
        <p:nvSpPr>
          <p:cNvPr id="4" name="Title 3"/>
          <p:cNvSpPr>
            <a:spLocks noGrp="1"/>
          </p:cNvSpPr>
          <p:nvPr>
            <p:ph type="title"/>
          </p:nvPr>
        </p:nvSpPr>
        <p:spPr>
          <a:xfrm>
            <a:off x="227012" y="418353"/>
            <a:ext cx="7884253" cy="535863"/>
          </a:xfrm>
        </p:spPr>
        <p:txBody>
          <a:bodyPr/>
          <a:lstStyle/>
          <a:p>
            <a:r>
              <a:rPr lang="en-IN" dirty="0">
                <a:latin typeface="Arial" panose="020B0604020202020204" pitchFamily="34" charset="0"/>
                <a:cs typeface="Arial" panose="020B0604020202020204" pitchFamily="34" charset="0"/>
              </a:rPr>
              <a:t>Data Pre-Processing – Data Augmentation</a:t>
            </a:r>
            <a:endParaRPr lang="en-US" dirty="0"/>
          </a:p>
        </p:txBody>
      </p:sp>
      <p:sp>
        <p:nvSpPr>
          <p:cNvPr id="9" name="TextBox 8">
            <a:extLst>
              <a:ext uri="{FF2B5EF4-FFF2-40B4-BE49-F238E27FC236}">
                <a16:creationId xmlns:a16="http://schemas.microsoft.com/office/drawing/2014/main" id="{5CA3B031-9F59-4107-9B63-9F89ED38EC1E}"/>
              </a:ext>
            </a:extLst>
          </p:cNvPr>
          <p:cNvSpPr txBox="1"/>
          <p:nvPr/>
        </p:nvSpPr>
        <p:spPr>
          <a:xfrm>
            <a:off x="227012" y="1424161"/>
            <a:ext cx="8620317" cy="1754326"/>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err="1"/>
              <a:t>keras</a:t>
            </a:r>
            <a:r>
              <a:rPr lang="en-US" dirty="0"/>
              <a:t>’ </a:t>
            </a:r>
            <a:r>
              <a:rPr lang="en-US" dirty="0" err="1"/>
              <a:t>ImageDataGenerator</a:t>
            </a:r>
            <a:r>
              <a:rPr lang="en-US" dirty="0"/>
              <a:t> class provides the image augmentation functionality which we used to expand the training dataset (not the validation set) to improve the performance and ability of the model to generalize.</a:t>
            </a:r>
            <a:br>
              <a:rPr lang="en-US" dirty="0"/>
            </a:br>
            <a:endParaRPr lang="en-US" dirty="0"/>
          </a:p>
          <a:p>
            <a:pPr marL="285750" indent="-285750">
              <a:buFont typeface="Arial" panose="020B0604020202020204" pitchFamily="34" charset="0"/>
              <a:buChar char="•"/>
            </a:pPr>
            <a:r>
              <a:rPr lang="en-US" dirty="0"/>
              <a:t>Transformations including a range of operations like re-scaling, rotation, width and height shift, zoom and flip were considered in our case.</a:t>
            </a:r>
          </a:p>
        </p:txBody>
      </p:sp>
      <p:pic>
        <p:nvPicPr>
          <p:cNvPr id="11" name="Picture 10">
            <a:extLst>
              <a:ext uri="{FF2B5EF4-FFF2-40B4-BE49-F238E27FC236}">
                <a16:creationId xmlns:a16="http://schemas.microsoft.com/office/drawing/2014/main" id="{22746D71-5FB1-48A1-82F4-6A3F20AE5DE2}"/>
              </a:ext>
            </a:extLst>
          </p:cNvPr>
          <p:cNvPicPr>
            <a:picLocks noChangeAspect="1"/>
          </p:cNvPicPr>
          <p:nvPr/>
        </p:nvPicPr>
        <p:blipFill>
          <a:blip r:embed="rId3"/>
          <a:stretch>
            <a:fillRect/>
          </a:stretch>
        </p:blipFill>
        <p:spPr>
          <a:xfrm>
            <a:off x="1056639" y="3444474"/>
            <a:ext cx="6591649" cy="2626360"/>
          </a:xfrm>
          <a:prstGeom prst="rect">
            <a:avLst/>
          </a:prstGeom>
        </p:spPr>
      </p:pic>
    </p:spTree>
    <p:extLst>
      <p:ext uri="{BB962C8B-B14F-4D97-AF65-F5344CB8AC3E}">
        <p14:creationId xmlns:p14="http://schemas.microsoft.com/office/powerpoint/2010/main" val="439244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14</a:t>
            </a:fld>
            <a:endParaRPr lang="en-US" dirty="0"/>
          </a:p>
        </p:txBody>
      </p:sp>
      <p:sp>
        <p:nvSpPr>
          <p:cNvPr id="4" name="Title 3"/>
          <p:cNvSpPr>
            <a:spLocks noGrp="1"/>
          </p:cNvSpPr>
          <p:nvPr>
            <p:ph type="title"/>
          </p:nvPr>
        </p:nvSpPr>
        <p:spPr>
          <a:xfrm>
            <a:off x="227012" y="418353"/>
            <a:ext cx="7884253" cy="535863"/>
          </a:xfrm>
        </p:spPr>
        <p:txBody>
          <a:bodyPr/>
          <a:lstStyle/>
          <a:p>
            <a:r>
              <a:rPr lang="en-IN" dirty="0">
                <a:latin typeface="Arial" panose="020B0604020202020204" pitchFamily="34" charset="0"/>
                <a:cs typeface="Arial" panose="020B0604020202020204" pitchFamily="34" charset="0"/>
              </a:rPr>
              <a:t>Machine Learning Algorithms</a:t>
            </a:r>
            <a:endParaRPr lang="en-US" dirty="0"/>
          </a:p>
        </p:txBody>
      </p:sp>
      <p:sp>
        <p:nvSpPr>
          <p:cNvPr id="7" name="TextBox 6">
            <a:extLst>
              <a:ext uri="{FF2B5EF4-FFF2-40B4-BE49-F238E27FC236}">
                <a16:creationId xmlns:a16="http://schemas.microsoft.com/office/drawing/2014/main" id="{64791A43-659B-4E45-BB79-70D727F4D41A}"/>
              </a:ext>
            </a:extLst>
          </p:cNvPr>
          <p:cNvSpPr txBox="1"/>
          <p:nvPr/>
        </p:nvSpPr>
        <p:spPr>
          <a:xfrm>
            <a:off x="227012" y="1133567"/>
            <a:ext cx="8430711" cy="646331"/>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We first decided that our baseline - sequential CNN architecture should include a Batch Normalization layer to help speed up the training.</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A64006E-BCCE-45DC-82CF-B26F09C4B049}"/>
              </a:ext>
            </a:extLst>
          </p:cNvPr>
          <p:cNvPicPr>
            <a:picLocks noChangeAspect="1"/>
          </p:cNvPicPr>
          <p:nvPr/>
        </p:nvPicPr>
        <p:blipFill>
          <a:blip r:embed="rId3"/>
          <a:stretch>
            <a:fillRect/>
          </a:stretch>
        </p:blipFill>
        <p:spPr>
          <a:xfrm>
            <a:off x="0" y="2933163"/>
            <a:ext cx="4610713" cy="3084632"/>
          </a:xfrm>
          <a:prstGeom prst="rect">
            <a:avLst/>
          </a:prstGeom>
        </p:spPr>
      </p:pic>
      <p:pic>
        <p:nvPicPr>
          <p:cNvPr id="12" name="Picture 11">
            <a:extLst>
              <a:ext uri="{FF2B5EF4-FFF2-40B4-BE49-F238E27FC236}">
                <a16:creationId xmlns:a16="http://schemas.microsoft.com/office/drawing/2014/main" id="{B13AB4BD-59D0-4213-8697-D072A11EDCAB}"/>
              </a:ext>
            </a:extLst>
          </p:cNvPr>
          <p:cNvPicPr>
            <a:picLocks noChangeAspect="1"/>
          </p:cNvPicPr>
          <p:nvPr/>
        </p:nvPicPr>
        <p:blipFill>
          <a:blip r:embed="rId4"/>
          <a:stretch>
            <a:fillRect/>
          </a:stretch>
        </p:blipFill>
        <p:spPr>
          <a:xfrm>
            <a:off x="4572000" y="2961801"/>
            <a:ext cx="4461369" cy="3027357"/>
          </a:xfrm>
          <a:prstGeom prst="rect">
            <a:avLst/>
          </a:prstGeom>
        </p:spPr>
      </p:pic>
      <p:sp>
        <p:nvSpPr>
          <p:cNvPr id="16" name="TextBox 15">
            <a:extLst>
              <a:ext uri="{FF2B5EF4-FFF2-40B4-BE49-F238E27FC236}">
                <a16:creationId xmlns:a16="http://schemas.microsoft.com/office/drawing/2014/main" id="{AF7F09B9-7DD1-4092-BE7B-AF0B597398E1}"/>
              </a:ext>
            </a:extLst>
          </p:cNvPr>
          <p:cNvSpPr txBox="1"/>
          <p:nvPr/>
        </p:nvSpPr>
        <p:spPr>
          <a:xfrm>
            <a:off x="227012" y="1959249"/>
            <a:ext cx="837871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specifically understand the effect of Regularization on the model’s performance, we trained the same model twice</a:t>
            </a:r>
          </a:p>
        </p:txBody>
      </p:sp>
    </p:spTree>
    <p:extLst>
      <p:ext uri="{BB962C8B-B14F-4D97-AF65-F5344CB8AC3E}">
        <p14:creationId xmlns:p14="http://schemas.microsoft.com/office/powerpoint/2010/main" val="15263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15</a:t>
            </a:fld>
            <a:endParaRPr lang="en-US" dirty="0"/>
          </a:p>
        </p:txBody>
      </p:sp>
      <p:sp>
        <p:nvSpPr>
          <p:cNvPr id="4" name="Title 3"/>
          <p:cNvSpPr>
            <a:spLocks noGrp="1"/>
          </p:cNvSpPr>
          <p:nvPr>
            <p:ph type="title"/>
          </p:nvPr>
        </p:nvSpPr>
        <p:spPr>
          <a:xfrm>
            <a:off x="243320" y="224623"/>
            <a:ext cx="7884253" cy="535863"/>
          </a:xfrm>
        </p:spPr>
        <p:txBody>
          <a:bodyPr/>
          <a:lstStyle/>
          <a:p>
            <a:r>
              <a:rPr lang="en-IN" dirty="0">
                <a:latin typeface="Arial" panose="020B0604020202020204" pitchFamily="34" charset="0"/>
                <a:cs typeface="Arial" panose="020B0604020202020204" pitchFamily="34" charset="0"/>
              </a:rPr>
              <a:t>Machine Learning Algorithms</a:t>
            </a:r>
            <a:endParaRPr lang="en-US" dirty="0"/>
          </a:p>
        </p:txBody>
      </p:sp>
      <p:pic>
        <p:nvPicPr>
          <p:cNvPr id="5" name="Picture 4">
            <a:extLst>
              <a:ext uri="{FF2B5EF4-FFF2-40B4-BE49-F238E27FC236}">
                <a16:creationId xmlns:a16="http://schemas.microsoft.com/office/drawing/2014/main" id="{B9DCB512-2526-49C6-8E5A-A70629AF824F}"/>
              </a:ext>
            </a:extLst>
          </p:cNvPr>
          <p:cNvPicPr>
            <a:picLocks noChangeAspect="1"/>
          </p:cNvPicPr>
          <p:nvPr/>
        </p:nvPicPr>
        <p:blipFill>
          <a:blip r:embed="rId3"/>
          <a:stretch>
            <a:fillRect/>
          </a:stretch>
        </p:blipFill>
        <p:spPr>
          <a:xfrm>
            <a:off x="227012" y="1065395"/>
            <a:ext cx="4060462" cy="510480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35480B5-52C6-45A8-B37D-8B550A03331B}"/>
                  </a:ext>
                </a:extLst>
              </p14:cNvPr>
              <p14:cNvContentPartPr/>
              <p14:nvPr/>
            </p14:nvContentPartPr>
            <p14:xfrm>
              <a:off x="243320" y="3543760"/>
              <a:ext cx="3841560" cy="43560"/>
            </p14:xfrm>
          </p:contentPart>
        </mc:Choice>
        <mc:Fallback xmlns="">
          <p:pic>
            <p:nvPicPr>
              <p:cNvPr id="6" name="Ink 5">
                <a:extLst>
                  <a:ext uri="{FF2B5EF4-FFF2-40B4-BE49-F238E27FC236}">
                    <a16:creationId xmlns:a16="http://schemas.microsoft.com/office/drawing/2014/main" id="{335480B5-52C6-45A8-B37D-8B550A03331B}"/>
                  </a:ext>
                </a:extLst>
              </p:cNvPr>
              <p:cNvPicPr/>
              <p:nvPr/>
            </p:nvPicPr>
            <p:blipFill>
              <a:blip r:embed="rId5"/>
              <a:stretch>
                <a:fillRect/>
              </a:stretch>
            </p:blipFill>
            <p:spPr>
              <a:xfrm>
                <a:off x="189320" y="3436120"/>
                <a:ext cx="3949200" cy="259200"/>
              </a:xfrm>
              <a:prstGeom prst="rect">
                <a:avLst/>
              </a:prstGeom>
            </p:spPr>
          </p:pic>
        </mc:Fallback>
      </mc:AlternateContent>
      <p:pic>
        <p:nvPicPr>
          <p:cNvPr id="10" name="Picture 9">
            <a:extLst>
              <a:ext uri="{FF2B5EF4-FFF2-40B4-BE49-F238E27FC236}">
                <a16:creationId xmlns:a16="http://schemas.microsoft.com/office/drawing/2014/main" id="{7FB8F102-2709-4FA5-8061-A100344F7E31}"/>
              </a:ext>
            </a:extLst>
          </p:cNvPr>
          <p:cNvPicPr>
            <a:picLocks noChangeAspect="1"/>
          </p:cNvPicPr>
          <p:nvPr/>
        </p:nvPicPr>
        <p:blipFill>
          <a:blip r:embed="rId6"/>
          <a:stretch>
            <a:fillRect/>
          </a:stretch>
        </p:blipFill>
        <p:spPr>
          <a:xfrm>
            <a:off x="4568874" y="890475"/>
            <a:ext cx="4058757" cy="5474970"/>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7571AA7-2833-4B04-9A6B-C31517DEF6EA}"/>
                  </a:ext>
                </a:extLst>
              </p14:cNvPr>
              <p14:cNvContentPartPr/>
              <p14:nvPr/>
            </p14:nvContentPartPr>
            <p14:xfrm>
              <a:off x="4642880" y="3514600"/>
              <a:ext cx="3705120" cy="21600"/>
            </p14:xfrm>
          </p:contentPart>
        </mc:Choice>
        <mc:Fallback xmlns="">
          <p:pic>
            <p:nvPicPr>
              <p:cNvPr id="11" name="Ink 10">
                <a:extLst>
                  <a:ext uri="{FF2B5EF4-FFF2-40B4-BE49-F238E27FC236}">
                    <a16:creationId xmlns:a16="http://schemas.microsoft.com/office/drawing/2014/main" id="{87571AA7-2833-4B04-9A6B-C31517DEF6EA}"/>
                  </a:ext>
                </a:extLst>
              </p:cNvPr>
              <p:cNvPicPr/>
              <p:nvPr/>
            </p:nvPicPr>
            <p:blipFill>
              <a:blip r:embed="rId8"/>
              <a:stretch>
                <a:fillRect/>
              </a:stretch>
            </p:blipFill>
            <p:spPr>
              <a:xfrm>
                <a:off x="4589240" y="3406960"/>
                <a:ext cx="3812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E3038F2C-5DAF-4E41-8377-415BD81A8576}"/>
                  </a:ext>
                </a:extLst>
              </p14:cNvPr>
              <p14:cNvContentPartPr/>
              <p14:nvPr/>
            </p14:nvContentPartPr>
            <p14:xfrm>
              <a:off x="4622360" y="5048560"/>
              <a:ext cx="3959280" cy="51840"/>
            </p14:xfrm>
          </p:contentPart>
        </mc:Choice>
        <mc:Fallback xmlns="">
          <p:pic>
            <p:nvPicPr>
              <p:cNvPr id="12" name="Ink 11">
                <a:extLst>
                  <a:ext uri="{FF2B5EF4-FFF2-40B4-BE49-F238E27FC236}">
                    <a16:creationId xmlns:a16="http://schemas.microsoft.com/office/drawing/2014/main" id="{E3038F2C-5DAF-4E41-8377-415BD81A8576}"/>
                  </a:ext>
                </a:extLst>
              </p:cNvPr>
              <p:cNvPicPr/>
              <p:nvPr/>
            </p:nvPicPr>
            <p:blipFill>
              <a:blip r:embed="rId10"/>
              <a:stretch>
                <a:fillRect/>
              </a:stretch>
            </p:blipFill>
            <p:spPr>
              <a:xfrm>
                <a:off x="4568360" y="4940920"/>
                <a:ext cx="4066920" cy="267480"/>
              </a:xfrm>
              <a:prstGeom prst="rect">
                <a:avLst/>
              </a:prstGeom>
            </p:spPr>
          </p:pic>
        </mc:Fallback>
      </mc:AlternateContent>
    </p:spTree>
    <p:extLst>
      <p:ext uri="{BB962C8B-B14F-4D97-AF65-F5344CB8AC3E}">
        <p14:creationId xmlns:p14="http://schemas.microsoft.com/office/powerpoint/2010/main" val="2212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16</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Machine Learning Algorithms – How did we compile?</a:t>
            </a:r>
            <a:endParaRPr lang="en-US" dirty="0"/>
          </a:p>
        </p:txBody>
      </p:sp>
      <p:sp>
        <p:nvSpPr>
          <p:cNvPr id="2" name="Rectangle: Rounded Corners 1">
            <a:extLst>
              <a:ext uri="{FF2B5EF4-FFF2-40B4-BE49-F238E27FC236}">
                <a16:creationId xmlns:a16="http://schemas.microsoft.com/office/drawing/2014/main" id="{F89C76F8-EC3B-458E-A379-5C958DB06B75}"/>
              </a:ext>
            </a:extLst>
          </p:cNvPr>
          <p:cNvSpPr/>
          <p:nvPr/>
        </p:nvSpPr>
        <p:spPr>
          <a:xfrm>
            <a:off x="751840" y="1623787"/>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Adam Optimizer</a:t>
            </a:r>
          </a:p>
        </p:txBody>
      </p:sp>
      <p:sp>
        <p:nvSpPr>
          <p:cNvPr id="13" name="Rectangle: Rounded Corners 12">
            <a:extLst>
              <a:ext uri="{FF2B5EF4-FFF2-40B4-BE49-F238E27FC236}">
                <a16:creationId xmlns:a16="http://schemas.microsoft.com/office/drawing/2014/main" id="{F7A4E220-3312-42E8-B98F-F6B673C067E5}"/>
              </a:ext>
            </a:extLst>
          </p:cNvPr>
          <p:cNvSpPr/>
          <p:nvPr/>
        </p:nvSpPr>
        <p:spPr>
          <a:xfrm>
            <a:off x="5415280" y="1603465"/>
            <a:ext cx="258064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Learning Rate – 0.001</a:t>
            </a:r>
          </a:p>
        </p:txBody>
      </p:sp>
      <p:sp>
        <p:nvSpPr>
          <p:cNvPr id="14" name="Rectangle: Rounded Corners 13">
            <a:extLst>
              <a:ext uri="{FF2B5EF4-FFF2-40B4-BE49-F238E27FC236}">
                <a16:creationId xmlns:a16="http://schemas.microsoft.com/office/drawing/2014/main" id="{7F2E4051-1423-46E6-AD52-360CFE5D18DE}"/>
              </a:ext>
            </a:extLst>
          </p:cNvPr>
          <p:cNvSpPr/>
          <p:nvPr/>
        </p:nvSpPr>
        <p:spPr>
          <a:xfrm>
            <a:off x="751840" y="4283441"/>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Loss</a:t>
            </a:r>
          </a:p>
        </p:txBody>
      </p:sp>
      <p:sp>
        <p:nvSpPr>
          <p:cNvPr id="15" name="Rectangle: Rounded Corners 14">
            <a:extLst>
              <a:ext uri="{FF2B5EF4-FFF2-40B4-BE49-F238E27FC236}">
                <a16:creationId xmlns:a16="http://schemas.microsoft.com/office/drawing/2014/main" id="{9173B656-4906-421D-9C5C-FCBF62089CE6}"/>
              </a:ext>
            </a:extLst>
          </p:cNvPr>
          <p:cNvSpPr/>
          <p:nvPr/>
        </p:nvSpPr>
        <p:spPr>
          <a:xfrm>
            <a:off x="5415280" y="4283440"/>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Binary Cross Entropy</a:t>
            </a:r>
          </a:p>
        </p:txBody>
      </p:sp>
      <p:sp>
        <p:nvSpPr>
          <p:cNvPr id="16" name="Rectangle: Rounded Corners 15">
            <a:extLst>
              <a:ext uri="{FF2B5EF4-FFF2-40B4-BE49-F238E27FC236}">
                <a16:creationId xmlns:a16="http://schemas.microsoft.com/office/drawing/2014/main" id="{D3DE91D9-1A61-465B-9DEC-9F2D54CE2E05}"/>
              </a:ext>
            </a:extLst>
          </p:cNvPr>
          <p:cNvSpPr/>
          <p:nvPr/>
        </p:nvSpPr>
        <p:spPr>
          <a:xfrm>
            <a:off x="751840" y="5352858"/>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Evaluation Metric</a:t>
            </a:r>
          </a:p>
        </p:txBody>
      </p:sp>
      <p:sp>
        <p:nvSpPr>
          <p:cNvPr id="17" name="Rectangle: Rounded Corners 16">
            <a:extLst>
              <a:ext uri="{FF2B5EF4-FFF2-40B4-BE49-F238E27FC236}">
                <a16:creationId xmlns:a16="http://schemas.microsoft.com/office/drawing/2014/main" id="{A7C3DF7E-D659-47B3-95ED-CE494CB153DE}"/>
              </a:ext>
            </a:extLst>
          </p:cNvPr>
          <p:cNvSpPr/>
          <p:nvPr/>
        </p:nvSpPr>
        <p:spPr>
          <a:xfrm>
            <a:off x="5415280" y="5332538"/>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Accuracy &amp; F1 Score</a:t>
            </a:r>
          </a:p>
        </p:txBody>
      </p:sp>
      <p:sp>
        <p:nvSpPr>
          <p:cNvPr id="7" name="Arrow: Right 6">
            <a:extLst>
              <a:ext uri="{FF2B5EF4-FFF2-40B4-BE49-F238E27FC236}">
                <a16:creationId xmlns:a16="http://schemas.microsoft.com/office/drawing/2014/main" id="{1762A15C-26D7-4D6F-8932-56E410B28F8F}"/>
              </a:ext>
            </a:extLst>
          </p:cNvPr>
          <p:cNvSpPr/>
          <p:nvPr/>
        </p:nvSpPr>
        <p:spPr>
          <a:xfrm>
            <a:off x="3240566" y="1731117"/>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7CDF813-6961-4138-A0C2-341E425B9585}"/>
              </a:ext>
            </a:extLst>
          </p:cNvPr>
          <p:cNvSpPr/>
          <p:nvPr/>
        </p:nvSpPr>
        <p:spPr>
          <a:xfrm>
            <a:off x="3240566" y="4358327"/>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3BB145E-C2E0-4328-B006-66D61ADF7655}"/>
              </a:ext>
            </a:extLst>
          </p:cNvPr>
          <p:cNvSpPr/>
          <p:nvPr/>
        </p:nvSpPr>
        <p:spPr>
          <a:xfrm>
            <a:off x="3240566" y="5409394"/>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7870F78-492B-4026-83AB-EF3F1BC38B35}"/>
              </a:ext>
            </a:extLst>
          </p:cNvPr>
          <p:cNvSpPr/>
          <p:nvPr/>
        </p:nvSpPr>
        <p:spPr>
          <a:xfrm>
            <a:off x="276111" y="2244991"/>
            <a:ext cx="8270240" cy="365126"/>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Momentum &amp; RMSprop term were as per the recommendations from Adam paper</a:t>
            </a:r>
          </a:p>
        </p:txBody>
      </p:sp>
      <p:sp>
        <p:nvSpPr>
          <p:cNvPr id="21" name="Rectangle: Rounded Corners 20">
            <a:extLst>
              <a:ext uri="{FF2B5EF4-FFF2-40B4-BE49-F238E27FC236}">
                <a16:creationId xmlns:a16="http://schemas.microsoft.com/office/drawing/2014/main" id="{AE1C965F-62EB-4B66-ADFA-8C1573477A1F}"/>
              </a:ext>
            </a:extLst>
          </p:cNvPr>
          <p:cNvSpPr/>
          <p:nvPr/>
        </p:nvSpPr>
        <p:spPr>
          <a:xfrm>
            <a:off x="751840" y="3205960"/>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Minibatch Size</a:t>
            </a:r>
          </a:p>
        </p:txBody>
      </p:sp>
      <p:sp>
        <p:nvSpPr>
          <p:cNvPr id="22" name="Rectangle: Rounded Corners 21">
            <a:extLst>
              <a:ext uri="{FF2B5EF4-FFF2-40B4-BE49-F238E27FC236}">
                <a16:creationId xmlns:a16="http://schemas.microsoft.com/office/drawing/2014/main" id="{B91508C7-1EDC-4F0D-AC0F-2DB89ADD27A6}"/>
              </a:ext>
            </a:extLst>
          </p:cNvPr>
          <p:cNvSpPr/>
          <p:nvPr/>
        </p:nvSpPr>
        <p:spPr>
          <a:xfrm>
            <a:off x="5984240" y="3205959"/>
            <a:ext cx="102616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128</a:t>
            </a:r>
          </a:p>
        </p:txBody>
      </p:sp>
      <p:sp>
        <p:nvSpPr>
          <p:cNvPr id="23" name="Arrow: Right 22">
            <a:extLst>
              <a:ext uri="{FF2B5EF4-FFF2-40B4-BE49-F238E27FC236}">
                <a16:creationId xmlns:a16="http://schemas.microsoft.com/office/drawing/2014/main" id="{5AA892CC-83BC-4A8C-99FF-15C0AAD55156}"/>
              </a:ext>
            </a:extLst>
          </p:cNvPr>
          <p:cNvSpPr/>
          <p:nvPr/>
        </p:nvSpPr>
        <p:spPr>
          <a:xfrm>
            <a:off x="3240566" y="3280846"/>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6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17</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Accuracy</a:t>
            </a:r>
            <a:endParaRPr lang="en-US" dirty="0"/>
          </a:p>
        </p:txBody>
      </p:sp>
      <p:pic>
        <p:nvPicPr>
          <p:cNvPr id="1026" name="Picture 2">
            <a:extLst>
              <a:ext uri="{FF2B5EF4-FFF2-40B4-BE49-F238E27FC236}">
                <a16:creationId xmlns:a16="http://schemas.microsoft.com/office/drawing/2014/main" id="{B673F9CA-3D5A-4A3E-A1CC-16389042E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65338" y="1691640"/>
            <a:ext cx="9013324" cy="427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2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18</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F1-Score</a:t>
            </a:r>
            <a:endParaRPr lang="en-US" dirty="0"/>
          </a:p>
        </p:txBody>
      </p:sp>
      <p:pic>
        <p:nvPicPr>
          <p:cNvPr id="1028" name="Picture 4">
            <a:extLst>
              <a:ext uri="{FF2B5EF4-FFF2-40B4-BE49-F238E27FC236}">
                <a16:creationId xmlns:a16="http://schemas.microsoft.com/office/drawing/2014/main" id="{5FE53D65-39F2-4596-8F80-CEC78857B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243320" y="1468120"/>
            <a:ext cx="8756106" cy="415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19</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Combined comparison</a:t>
            </a:r>
            <a:endParaRPr lang="en-US" dirty="0"/>
          </a:p>
        </p:txBody>
      </p:sp>
      <p:pic>
        <p:nvPicPr>
          <p:cNvPr id="5" name="Picture 4">
            <a:extLst>
              <a:ext uri="{FF2B5EF4-FFF2-40B4-BE49-F238E27FC236}">
                <a16:creationId xmlns:a16="http://schemas.microsoft.com/office/drawing/2014/main" id="{ED782D81-2B60-4634-8679-F4443ECFF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7" y="1806065"/>
            <a:ext cx="8461955" cy="1866022"/>
          </a:xfrm>
          <a:prstGeom prst="rect">
            <a:avLst/>
          </a:prstGeom>
        </p:spPr>
      </p:pic>
      <p:sp>
        <p:nvSpPr>
          <p:cNvPr id="2" name="TextBox 1">
            <a:extLst>
              <a:ext uri="{FF2B5EF4-FFF2-40B4-BE49-F238E27FC236}">
                <a16:creationId xmlns:a16="http://schemas.microsoft.com/office/drawing/2014/main" id="{0F3EF7C3-24AD-474A-A7F8-028CAF66E5DB}"/>
              </a:ext>
            </a:extLst>
          </p:cNvPr>
          <p:cNvSpPr txBox="1"/>
          <p:nvPr/>
        </p:nvSpPr>
        <p:spPr>
          <a:xfrm>
            <a:off x="436880" y="4135120"/>
            <a:ext cx="8249920" cy="2031325"/>
          </a:xfrm>
          <a:prstGeom prst="rect">
            <a:avLst/>
          </a:prstGeom>
          <a:noFill/>
        </p:spPr>
        <p:txBody>
          <a:bodyPr wrap="square" rtlCol="0">
            <a:spAutoFit/>
          </a:bodyPr>
          <a:lstStyle/>
          <a:p>
            <a:r>
              <a:rPr lang="en-US" b="1" dirty="0"/>
              <a:t>NEXT STEP:-</a:t>
            </a:r>
          </a:p>
          <a:p>
            <a:r>
              <a:rPr lang="en-US" dirty="0"/>
              <a:t>Comparing these results with two Off-the-shelf Classic CNN architectures trained using Transfer Learning:-</a:t>
            </a:r>
          </a:p>
          <a:p>
            <a:endParaRPr lang="en-US" dirty="0"/>
          </a:p>
          <a:p>
            <a:r>
              <a:rPr lang="en-US" dirty="0"/>
              <a:t>1.) InceptionResNetV2</a:t>
            </a:r>
          </a:p>
          <a:p>
            <a:endParaRPr lang="en-US" dirty="0"/>
          </a:p>
          <a:p>
            <a:r>
              <a:rPr lang="en-US" dirty="0"/>
              <a:t>2.) EfficientNetB1</a:t>
            </a:r>
          </a:p>
        </p:txBody>
      </p:sp>
    </p:spTree>
    <p:extLst>
      <p:ext uri="{BB962C8B-B14F-4D97-AF65-F5344CB8AC3E}">
        <p14:creationId xmlns:p14="http://schemas.microsoft.com/office/powerpoint/2010/main" val="273199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The plant pathology FGVC 2021</a:t>
            </a:r>
          </a:p>
        </p:txBody>
      </p:sp>
      <p:sp>
        <p:nvSpPr>
          <p:cNvPr id="10" name="TextBox 9">
            <a:extLst>
              <a:ext uri="{FF2B5EF4-FFF2-40B4-BE49-F238E27FC236}">
                <a16:creationId xmlns:a16="http://schemas.microsoft.com/office/drawing/2014/main" id="{A62825CA-00D7-4715-A016-E39738181AA5}"/>
              </a:ext>
            </a:extLst>
          </p:cNvPr>
          <p:cNvSpPr txBox="1"/>
          <p:nvPr/>
        </p:nvSpPr>
        <p:spPr>
          <a:xfrm>
            <a:off x="337351" y="1287262"/>
            <a:ext cx="8389399" cy="4109330"/>
          </a:xfrm>
          <a:prstGeom prst="rect">
            <a:avLst/>
          </a:prstGeom>
          <a:noFill/>
        </p:spPr>
        <p:txBody>
          <a:bodyPr wrap="square">
            <a:spAutoFit/>
          </a:bodyPr>
          <a:lstStyle/>
          <a:p>
            <a:pPr>
              <a:lnSpc>
                <a:spcPct val="150000"/>
              </a:lnSpc>
            </a:pPr>
            <a:r>
              <a:rPr lang="en-US" sz="1600" b="0" i="0" dirty="0">
                <a:solidFill>
                  <a:srgbClr val="1C1D1E"/>
                </a:solidFill>
                <a:effectLst/>
                <a:latin typeface="Arial" panose="020B0604020202020204" pitchFamily="34" charset="0"/>
                <a:cs typeface="Arial" panose="020B0604020202020204" pitchFamily="34" charset="0"/>
              </a:rPr>
              <a:t>1.) Expert‐annotated </a:t>
            </a:r>
            <a:r>
              <a:rPr lang="en-US" sz="1600" dirty="0">
                <a:solidFill>
                  <a:srgbClr val="1C1D1E"/>
                </a:solidFill>
                <a:latin typeface="Arial" panose="020B0604020202020204" pitchFamily="34" charset="0"/>
                <a:cs typeface="Arial" panose="020B0604020202020204" pitchFamily="34" charset="0"/>
              </a:rPr>
              <a:t>foliar images of Apple orchards</a:t>
            </a:r>
            <a:r>
              <a:rPr lang="en-US" sz="1600" b="0" i="0" dirty="0">
                <a:solidFill>
                  <a:srgbClr val="1C1D1E"/>
                </a:solidFill>
                <a:effectLst/>
                <a:latin typeface="Arial" panose="020B0604020202020204" pitchFamily="34" charset="0"/>
                <a:cs typeface="Arial" panose="020B0604020202020204" pitchFamily="34" charset="0"/>
              </a:rPr>
              <a:t>, was made available to the Kaggle community for the Plant Pathology Challenge as part of the Fine‐Grained Visual Categorization (FGVC) workshop at the 2020 Computer Vision and Pattern Recognition conference (CVPR 2020).</a:t>
            </a:r>
          </a:p>
          <a:p>
            <a:pPr>
              <a:lnSpc>
                <a:spcPct val="150000"/>
              </a:lnSpc>
            </a:pPr>
            <a:endParaRPr lang="en-US" sz="1600" dirty="0">
              <a:solidFill>
                <a:srgbClr val="1C1D1E"/>
              </a:solidFill>
              <a:latin typeface="Arial" panose="020B0604020202020204" pitchFamily="34" charset="0"/>
              <a:cs typeface="Arial" panose="020B0604020202020204" pitchFamily="34" charset="0"/>
            </a:endParaRPr>
          </a:p>
          <a:p>
            <a:pPr>
              <a:lnSpc>
                <a:spcPct val="150000"/>
              </a:lnSpc>
            </a:pPr>
            <a:r>
              <a:rPr lang="en-US" sz="1600" b="0" i="0" dirty="0">
                <a:solidFill>
                  <a:srgbClr val="1C1D1E"/>
                </a:solidFill>
                <a:effectLst/>
                <a:latin typeface="Arial" panose="020B0604020202020204" pitchFamily="34" charset="0"/>
                <a:cs typeface="Arial" panose="020B0604020202020204" pitchFamily="34" charset="0"/>
              </a:rPr>
              <a:t>2.) This year’s dataset </a:t>
            </a:r>
            <a:r>
              <a:rPr lang="en-US" sz="1600" dirty="0">
                <a:solidFill>
                  <a:srgbClr val="1C1D1E"/>
                </a:solidFill>
                <a:latin typeface="Arial" panose="020B0604020202020204" pitchFamily="34" charset="0"/>
                <a:cs typeface="Arial" panose="020B0604020202020204" pitchFamily="34" charset="0"/>
              </a:rPr>
              <a:t>has many more images. (~6X)</a:t>
            </a:r>
          </a:p>
          <a:p>
            <a:pPr>
              <a:lnSpc>
                <a:spcPct val="150000"/>
              </a:lnSpc>
            </a:pPr>
            <a:endParaRPr lang="en-US" sz="1600" b="0" i="0" dirty="0">
              <a:solidFill>
                <a:srgbClr val="1C1D1E"/>
              </a:solidFill>
              <a:effectLst/>
              <a:latin typeface="Arial" panose="020B0604020202020204" pitchFamily="34" charset="0"/>
              <a:cs typeface="Arial" panose="020B0604020202020204" pitchFamily="34" charset="0"/>
            </a:endParaRPr>
          </a:p>
          <a:p>
            <a:pPr>
              <a:lnSpc>
                <a:spcPct val="150000"/>
              </a:lnSpc>
            </a:pPr>
            <a:r>
              <a:rPr lang="en-US" sz="1600" dirty="0">
                <a:solidFill>
                  <a:srgbClr val="1C1D1E"/>
                </a:solidFill>
                <a:latin typeface="Arial" panose="020B0604020202020204" pitchFamily="34" charset="0"/>
                <a:cs typeface="Arial" panose="020B0604020202020204" pitchFamily="34" charset="0"/>
              </a:rPr>
              <a:t>3.) More number of output classes (foliar diseases identified) than before. </a:t>
            </a:r>
            <a:endParaRPr lang="en-US" sz="1600" b="0" i="0" dirty="0">
              <a:solidFill>
                <a:srgbClr val="1C1D1E"/>
              </a:solidFill>
              <a:effectLst/>
              <a:latin typeface="Arial" panose="020B0604020202020204" pitchFamily="34" charset="0"/>
              <a:cs typeface="Arial" panose="020B0604020202020204" pitchFamily="34" charset="0"/>
            </a:endParaRPr>
          </a:p>
          <a:p>
            <a:pPr>
              <a:lnSpc>
                <a:spcPct val="150000"/>
              </a:lnSpc>
            </a:pPr>
            <a:endParaRPr lang="en-US" sz="1600" dirty="0">
              <a:solidFill>
                <a:srgbClr val="1C1D1E"/>
              </a:solidFill>
              <a:latin typeface="Arial" panose="020B0604020202020204" pitchFamily="34" charset="0"/>
              <a:cs typeface="Arial" panose="020B0604020202020204" pitchFamily="34" charset="0"/>
            </a:endParaRPr>
          </a:p>
          <a:p>
            <a:pPr>
              <a:lnSpc>
                <a:spcPct val="150000"/>
              </a:lnSpc>
            </a:pPr>
            <a:r>
              <a:rPr lang="en-US" sz="1600" dirty="0">
                <a:solidFill>
                  <a:srgbClr val="1C1D1E"/>
                </a:solidFill>
                <a:latin typeface="Arial" panose="020B0604020202020204" pitchFamily="34" charset="0"/>
                <a:cs typeface="Arial" panose="020B0604020202020204" pitchFamily="34" charset="0"/>
              </a:rPr>
              <a:t>4.) </a:t>
            </a:r>
            <a:r>
              <a:rPr lang="en-US" sz="1600" b="0" i="0" dirty="0">
                <a:solidFill>
                  <a:srgbClr val="1C1D1E"/>
                </a:solidFill>
                <a:effectLst/>
                <a:latin typeface="Arial" panose="020B0604020202020204" pitchFamily="34" charset="0"/>
                <a:cs typeface="Arial" panose="020B0604020202020204" pitchFamily="34" charset="0"/>
              </a:rPr>
              <a:t>Participants were asked to use the image data set to train a machine learning model to classify disease categories and develop an algorithm for disease severity quantification.</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287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20</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2031325"/>
          </a:xfrm>
          <a:prstGeom prst="rect">
            <a:avLst/>
          </a:prstGeom>
          <a:noFill/>
        </p:spPr>
        <p:txBody>
          <a:bodyPr wrap="square" rtlCol="0">
            <a:spAutoFit/>
          </a:bodyPr>
          <a:lstStyle/>
          <a:p>
            <a:r>
              <a:rPr lang="en-US" dirty="0"/>
              <a:t>A Network architecture created with an intention to train very Deep Neural Networks.</a:t>
            </a:r>
          </a:p>
          <a:p>
            <a:endParaRPr lang="en-US" b="1" dirty="0"/>
          </a:p>
          <a:p>
            <a:r>
              <a:rPr lang="en-US" b="1" dirty="0"/>
              <a:t>Two main highlights of this Architecture:-</a:t>
            </a:r>
          </a:p>
          <a:p>
            <a:endParaRPr lang="en-US" b="1" dirty="0"/>
          </a:p>
          <a:p>
            <a:r>
              <a:rPr lang="en-US" b="1" dirty="0"/>
              <a:t>1.) Residual Blocks</a:t>
            </a:r>
          </a:p>
          <a:p>
            <a:endParaRPr lang="en-US" b="1" dirty="0"/>
          </a:p>
          <a:p>
            <a:r>
              <a:rPr lang="en-US" b="1" dirty="0"/>
              <a:t>2.) Inception Bottleneck layer</a:t>
            </a:r>
          </a:p>
        </p:txBody>
      </p:sp>
      <p:sp>
        <p:nvSpPr>
          <p:cNvPr id="7" name="TextBox 6">
            <a:extLst>
              <a:ext uri="{FF2B5EF4-FFF2-40B4-BE49-F238E27FC236}">
                <a16:creationId xmlns:a16="http://schemas.microsoft.com/office/drawing/2014/main" id="{72C07294-700D-4728-B405-BBBCBC2FB7BA}"/>
              </a:ext>
            </a:extLst>
          </p:cNvPr>
          <p:cNvSpPr txBox="1"/>
          <p:nvPr/>
        </p:nvSpPr>
        <p:spPr>
          <a:xfrm>
            <a:off x="386079" y="3566505"/>
            <a:ext cx="4323080" cy="2308324"/>
          </a:xfrm>
          <a:prstGeom prst="rect">
            <a:avLst/>
          </a:prstGeom>
          <a:noFill/>
        </p:spPr>
        <p:txBody>
          <a:bodyPr wrap="square" rtlCol="0">
            <a:spAutoFit/>
          </a:bodyPr>
          <a:lstStyle/>
          <a:p>
            <a:r>
              <a:rPr lang="en-US" b="1" dirty="0"/>
              <a:t>Residual Blocks?</a:t>
            </a:r>
          </a:p>
          <a:p>
            <a:r>
              <a:rPr lang="en-US" b="0" i="0" dirty="0">
                <a:solidFill>
                  <a:srgbClr val="202124"/>
                </a:solidFill>
                <a:effectLst/>
                <a:latin typeface="Roboto" panose="02000000000000000000" pitchFamily="2" charset="0"/>
              </a:rPr>
              <a:t>A </a:t>
            </a:r>
            <a:r>
              <a:rPr lang="en-US" b="1" i="0" dirty="0">
                <a:solidFill>
                  <a:srgbClr val="202124"/>
                </a:solidFill>
                <a:effectLst/>
                <a:latin typeface="Roboto" panose="02000000000000000000" pitchFamily="2" charset="0"/>
              </a:rPr>
              <a:t>residual block</a:t>
            </a:r>
            <a:r>
              <a:rPr lang="en-US" b="0" i="0" dirty="0">
                <a:solidFill>
                  <a:srgbClr val="202124"/>
                </a:solidFill>
                <a:effectLst/>
                <a:latin typeface="Roboto" panose="02000000000000000000" pitchFamily="2" charset="0"/>
              </a:rPr>
              <a:t> is simply when the activation of a layer is fast-forwarded to a deeper layer in the neural network.</a:t>
            </a:r>
          </a:p>
          <a:p>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residual blocks</a:t>
            </a:r>
            <a:r>
              <a:rPr lang="en-US" b="0" i="0" dirty="0">
                <a:solidFill>
                  <a:srgbClr val="202124"/>
                </a:solidFill>
                <a:effectLst/>
                <a:latin typeface="Roboto" panose="02000000000000000000" pitchFamily="2" charset="0"/>
              </a:rPr>
              <a:t> allows the flow of memory (or information) from initial layers to last layers.</a:t>
            </a:r>
            <a:endParaRPr lang="en-US" b="1" dirty="0"/>
          </a:p>
        </p:txBody>
      </p:sp>
      <p:pic>
        <p:nvPicPr>
          <p:cNvPr id="9" name="Picture 8">
            <a:extLst>
              <a:ext uri="{FF2B5EF4-FFF2-40B4-BE49-F238E27FC236}">
                <a16:creationId xmlns:a16="http://schemas.microsoft.com/office/drawing/2014/main" id="{59E0E0D5-FB96-4E9A-AF5D-717E67587141}"/>
              </a:ext>
            </a:extLst>
          </p:cNvPr>
          <p:cNvPicPr>
            <a:picLocks noChangeAspect="1"/>
          </p:cNvPicPr>
          <p:nvPr/>
        </p:nvPicPr>
        <p:blipFill>
          <a:blip r:embed="rId3"/>
          <a:stretch>
            <a:fillRect/>
          </a:stretch>
        </p:blipFill>
        <p:spPr>
          <a:xfrm>
            <a:off x="4709159" y="3191192"/>
            <a:ext cx="4230443" cy="2814320"/>
          </a:xfrm>
          <a:prstGeom prst="rect">
            <a:avLst/>
          </a:prstGeom>
        </p:spPr>
      </p:pic>
    </p:spTree>
    <p:extLst>
      <p:ext uri="{BB962C8B-B14F-4D97-AF65-F5344CB8AC3E}">
        <p14:creationId xmlns:p14="http://schemas.microsoft.com/office/powerpoint/2010/main" val="331574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21</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4524315"/>
          </a:xfrm>
          <a:prstGeom prst="rect">
            <a:avLst/>
          </a:prstGeom>
          <a:noFill/>
        </p:spPr>
        <p:txBody>
          <a:bodyPr wrap="square" rtlCol="0">
            <a:spAutoFit/>
          </a:bodyPr>
          <a:lstStyle/>
          <a:p>
            <a:r>
              <a:rPr lang="en-US" b="1" dirty="0"/>
              <a:t>Why Residual Connections?</a:t>
            </a:r>
          </a:p>
          <a:p>
            <a:endParaRPr lang="en-US" b="1" dirty="0"/>
          </a:p>
          <a:p>
            <a:r>
              <a:rPr lang="en-US" b="1" dirty="0"/>
              <a:t>1.) Identity function is easy for a residual network to learn.</a:t>
            </a:r>
          </a:p>
          <a:p>
            <a:r>
              <a:rPr lang="en-US" b="1" dirty="0"/>
              <a:t> </a:t>
            </a:r>
          </a:p>
          <a:p>
            <a:endParaRPr lang="en-US" b="1" dirty="0"/>
          </a:p>
          <a:p>
            <a:r>
              <a:rPr lang="en-US" dirty="0"/>
              <a:t>It is a common belief that the accuracy of NN increases with an increase in the number of Layers. But there is a limit to the number of layers added that result in accuracy improvement. </a:t>
            </a:r>
          </a:p>
          <a:p>
            <a:endParaRPr lang="en-US" dirty="0"/>
          </a:p>
          <a:p>
            <a:r>
              <a:rPr lang="en-US" dirty="0"/>
              <a:t>As the network grows larger, the </a:t>
            </a:r>
            <a:r>
              <a:rPr lang="en-US" dirty="0">
                <a:highlight>
                  <a:srgbClr val="FFFF00"/>
                </a:highlight>
              </a:rPr>
              <a:t>curse of dimensionality </a:t>
            </a:r>
            <a:r>
              <a:rPr lang="en-US" dirty="0"/>
              <a:t>problem becomes prominent. Also, </a:t>
            </a:r>
            <a:r>
              <a:rPr lang="en-US" dirty="0">
                <a:highlight>
                  <a:srgbClr val="FFFF00"/>
                </a:highlight>
              </a:rPr>
              <a:t>the vanishing and exploding gradient problem has its effect</a:t>
            </a:r>
            <a:r>
              <a:rPr lang="en-US" dirty="0"/>
              <a:t>. These cause difficulties for the network to learn basic functions like the “identity” functions.</a:t>
            </a:r>
          </a:p>
          <a:p>
            <a:endParaRPr lang="en-US" dirty="0"/>
          </a:p>
          <a:p>
            <a:r>
              <a:rPr lang="en-US" dirty="0"/>
              <a:t>Skip connections or residual connections help us learn these identity functions even though we increase the number of layers.</a:t>
            </a:r>
            <a:endParaRPr lang="en-US" b="1" dirty="0"/>
          </a:p>
          <a:p>
            <a:endParaRPr lang="en-US" b="1"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BCD54E-F02A-4FFB-BC6E-E948BC71A356}"/>
                  </a:ext>
                </a:extLst>
              </p14:cNvPr>
              <p14:cNvContentPartPr/>
              <p14:nvPr/>
            </p14:nvContentPartPr>
            <p14:xfrm>
              <a:off x="3271280" y="3728440"/>
              <a:ext cx="360" cy="360"/>
            </p14:xfrm>
          </p:contentPart>
        </mc:Choice>
        <mc:Fallback xmlns="">
          <p:pic>
            <p:nvPicPr>
              <p:cNvPr id="8" name="Ink 7">
                <a:extLst>
                  <a:ext uri="{FF2B5EF4-FFF2-40B4-BE49-F238E27FC236}">
                    <a16:creationId xmlns:a16="http://schemas.microsoft.com/office/drawing/2014/main" id="{4EBCD54E-F02A-4FFB-BC6E-E948BC71A356}"/>
                  </a:ext>
                </a:extLst>
              </p:cNvPr>
              <p:cNvPicPr/>
              <p:nvPr/>
            </p:nvPicPr>
            <p:blipFill>
              <a:blip r:embed="rId4"/>
              <a:stretch>
                <a:fillRect/>
              </a:stretch>
            </p:blipFill>
            <p:spPr>
              <a:xfrm>
                <a:off x="3262280" y="3719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D611B29-8F23-4ED0-83D7-D43ED516105E}"/>
                  </a:ext>
                </a:extLst>
              </p14:cNvPr>
              <p14:cNvContentPartPr/>
              <p14:nvPr/>
            </p14:nvContentPartPr>
            <p14:xfrm>
              <a:off x="518000" y="4793680"/>
              <a:ext cx="7677000" cy="42480"/>
            </p14:xfrm>
          </p:contentPart>
        </mc:Choice>
        <mc:Fallback xmlns="">
          <p:pic>
            <p:nvPicPr>
              <p:cNvPr id="13" name="Ink 12">
                <a:extLst>
                  <a:ext uri="{FF2B5EF4-FFF2-40B4-BE49-F238E27FC236}">
                    <a16:creationId xmlns:a16="http://schemas.microsoft.com/office/drawing/2014/main" id="{3D611B29-8F23-4ED0-83D7-D43ED516105E}"/>
                  </a:ext>
                </a:extLst>
              </p:cNvPr>
              <p:cNvPicPr/>
              <p:nvPr/>
            </p:nvPicPr>
            <p:blipFill>
              <a:blip r:embed="rId6"/>
              <a:stretch>
                <a:fillRect/>
              </a:stretch>
            </p:blipFill>
            <p:spPr>
              <a:xfrm>
                <a:off x="464000" y="4685680"/>
                <a:ext cx="7784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9BF5705-6098-48FC-BEE0-F26D2364D7A5}"/>
                  </a:ext>
                </a:extLst>
              </p14:cNvPr>
              <p14:cNvContentPartPr/>
              <p14:nvPr/>
            </p14:nvContentPartPr>
            <p14:xfrm>
              <a:off x="497840" y="5160880"/>
              <a:ext cx="3809520" cy="32040"/>
            </p14:xfrm>
          </p:contentPart>
        </mc:Choice>
        <mc:Fallback xmlns="">
          <p:pic>
            <p:nvPicPr>
              <p:cNvPr id="14" name="Ink 13">
                <a:extLst>
                  <a:ext uri="{FF2B5EF4-FFF2-40B4-BE49-F238E27FC236}">
                    <a16:creationId xmlns:a16="http://schemas.microsoft.com/office/drawing/2014/main" id="{09BF5705-6098-48FC-BEE0-F26D2364D7A5}"/>
                  </a:ext>
                </a:extLst>
              </p:cNvPr>
              <p:cNvPicPr/>
              <p:nvPr/>
            </p:nvPicPr>
            <p:blipFill>
              <a:blip r:embed="rId8"/>
              <a:stretch>
                <a:fillRect/>
              </a:stretch>
            </p:blipFill>
            <p:spPr>
              <a:xfrm>
                <a:off x="443840" y="5052880"/>
                <a:ext cx="3917160" cy="247680"/>
              </a:xfrm>
              <a:prstGeom prst="rect">
                <a:avLst/>
              </a:prstGeom>
            </p:spPr>
          </p:pic>
        </mc:Fallback>
      </mc:AlternateContent>
    </p:spTree>
    <p:extLst>
      <p:ext uri="{BB962C8B-B14F-4D97-AF65-F5344CB8AC3E}">
        <p14:creationId xmlns:p14="http://schemas.microsoft.com/office/powerpoint/2010/main" val="3156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22</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2893100"/>
          </a:xfrm>
          <a:prstGeom prst="rect">
            <a:avLst/>
          </a:prstGeom>
          <a:noFill/>
        </p:spPr>
        <p:txBody>
          <a:bodyPr wrap="square" rtlCol="0">
            <a:spAutoFit/>
          </a:bodyPr>
          <a:lstStyle/>
          <a:p>
            <a:r>
              <a:rPr lang="en-US" sz="2000" b="1" dirty="0"/>
              <a:t>Inception Bottleneck layer?</a:t>
            </a:r>
          </a:p>
          <a:p>
            <a:endParaRPr lang="en-US" b="1" dirty="0"/>
          </a:p>
          <a:p>
            <a:r>
              <a:rPr lang="en-US" b="1" dirty="0"/>
              <a:t>1.) The bottleneck in a neural network is just a layer with less neurons than the layer below or above it..</a:t>
            </a:r>
          </a:p>
          <a:p>
            <a:r>
              <a:rPr lang="en-US" b="1" dirty="0"/>
              <a:t> </a:t>
            </a:r>
          </a:p>
          <a:p>
            <a:r>
              <a:rPr lang="en-US" b="1" dirty="0"/>
              <a:t>2.) </a:t>
            </a:r>
            <a:r>
              <a:rPr lang="en-US" dirty="0"/>
              <a:t>In a CNN (such as Google's Inception network), bottleneck layers are added to reduce the number of feature maps (aka "channels") in the network, which otherwise tend to increase in each layer. This is achieved by using 1x1 convolutions with less output channels than input channels.</a:t>
            </a:r>
          </a:p>
          <a:p>
            <a:endParaRPr lang="en-US" b="1"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BCD54E-F02A-4FFB-BC6E-E948BC71A356}"/>
                  </a:ext>
                </a:extLst>
              </p14:cNvPr>
              <p14:cNvContentPartPr/>
              <p14:nvPr/>
            </p14:nvContentPartPr>
            <p14:xfrm>
              <a:off x="3271280" y="3728440"/>
              <a:ext cx="360" cy="360"/>
            </p14:xfrm>
          </p:contentPart>
        </mc:Choice>
        <mc:Fallback xmlns="">
          <p:pic>
            <p:nvPicPr>
              <p:cNvPr id="8" name="Ink 7">
                <a:extLst>
                  <a:ext uri="{FF2B5EF4-FFF2-40B4-BE49-F238E27FC236}">
                    <a16:creationId xmlns:a16="http://schemas.microsoft.com/office/drawing/2014/main" id="{4EBCD54E-F02A-4FFB-BC6E-E948BC71A356}"/>
                  </a:ext>
                </a:extLst>
              </p:cNvPr>
              <p:cNvPicPr/>
              <p:nvPr/>
            </p:nvPicPr>
            <p:blipFill>
              <a:blip r:embed="rId4"/>
              <a:stretch>
                <a:fillRect/>
              </a:stretch>
            </p:blipFill>
            <p:spPr>
              <a:xfrm>
                <a:off x="3262280" y="3719440"/>
                <a:ext cx="18000" cy="18000"/>
              </a:xfrm>
              <a:prstGeom prst="rect">
                <a:avLst/>
              </a:prstGeom>
            </p:spPr>
          </p:pic>
        </mc:Fallback>
      </mc:AlternateContent>
      <p:sp>
        <p:nvSpPr>
          <p:cNvPr id="9" name="TextBox 8">
            <a:extLst>
              <a:ext uri="{FF2B5EF4-FFF2-40B4-BE49-F238E27FC236}">
                <a16:creationId xmlns:a16="http://schemas.microsoft.com/office/drawing/2014/main" id="{41F875AC-3136-426C-9332-35D4DEBE4713}"/>
              </a:ext>
            </a:extLst>
          </p:cNvPr>
          <p:cNvSpPr txBox="1"/>
          <p:nvPr/>
        </p:nvSpPr>
        <p:spPr>
          <a:xfrm>
            <a:off x="386079" y="4120502"/>
            <a:ext cx="3312162" cy="2308324"/>
          </a:xfrm>
          <a:prstGeom prst="rect">
            <a:avLst/>
          </a:prstGeom>
          <a:noFill/>
        </p:spPr>
        <p:txBody>
          <a:bodyPr wrap="square" rtlCol="0">
            <a:spAutoFit/>
          </a:bodyPr>
          <a:lstStyle/>
          <a:p>
            <a:r>
              <a:rPr lang="en-US" b="1" dirty="0"/>
              <a:t>Why an Inception Bottleneck layer?</a:t>
            </a:r>
          </a:p>
          <a:p>
            <a:endParaRPr lang="en-US" b="1" dirty="0"/>
          </a:p>
          <a:p>
            <a:r>
              <a:rPr lang="en-US" dirty="0"/>
              <a:t>A bottleneck layer helps in reducing the computation steps. Therefore, increasing the speed to train the network.</a:t>
            </a:r>
          </a:p>
          <a:p>
            <a:endParaRPr lang="en-US" b="1" dirty="0"/>
          </a:p>
        </p:txBody>
      </p:sp>
      <p:pic>
        <p:nvPicPr>
          <p:cNvPr id="3074" name="Picture 2" descr="C4W2L07 Inception Network - YouTube">
            <a:extLst>
              <a:ext uri="{FF2B5EF4-FFF2-40B4-BE49-F238E27FC236}">
                <a16:creationId xmlns:a16="http://schemas.microsoft.com/office/drawing/2014/main" id="{78E92535-CE77-4B75-9E07-A32DB6234F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0778" y="3583411"/>
            <a:ext cx="4536022" cy="2551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50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23</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Transfer Learning:-</a:t>
            </a:r>
            <a:endParaRPr lang="en-US" dirty="0"/>
          </a:p>
        </p:txBody>
      </p:sp>
      <p:pic>
        <p:nvPicPr>
          <p:cNvPr id="5" name="Picture 4">
            <a:extLst>
              <a:ext uri="{FF2B5EF4-FFF2-40B4-BE49-F238E27FC236}">
                <a16:creationId xmlns:a16="http://schemas.microsoft.com/office/drawing/2014/main" id="{B07D53A4-1E11-469D-97D4-BAAB34AF9F9B}"/>
              </a:ext>
            </a:extLst>
          </p:cNvPr>
          <p:cNvPicPr>
            <a:picLocks noChangeAspect="1"/>
          </p:cNvPicPr>
          <p:nvPr/>
        </p:nvPicPr>
        <p:blipFill>
          <a:blip r:embed="rId3"/>
          <a:stretch>
            <a:fillRect/>
          </a:stretch>
        </p:blipFill>
        <p:spPr>
          <a:xfrm>
            <a:off x="750096" y="3021965"/>
            <a:ext cx="7277100" cy="3028950"/>
          </a:xfrm>
          <a:prstGeom prst="rect">
            <a:avLst/>
          </a:prstGeom>
        </p:spPr>
      </p:pic>
      <p:sp>
        <p:nvSpPr>
          <p:cNvPr id="12" name="TextBox 11">
            <a:extLst>
              <a:ext uri="{FF2B5EF4-FFF2-40B4-BE49-F238E27FC236}">
                <a16:creationId xmlns:a16="http://schemas.microsoft.com/office/drawing/2014/main" id="{DF4BB16E-2036-4026-8121-7ADE33F5AD70}"/>
              </a:ext>
            </a:extLst>
          </p:cNvPr>
          <p:cNvSpPr txBox="1"/>
          <p:nvPr/>
        </p:nvSpPr>
        <p:spPr>
          <a:xfrm>
            <a:off x="386080" y="1158240"/>
            <a:ext cx="8351520" cy="1754326"/>
          </a:xfrm>
          <a:prstGeom prst="rect">
            <a:avLst/>
          </a:prstGeom>
          <a:noFill/>
        </p:spPr>
        <p:txBody>
          <a:bodyPr wrap="square" rtlCol="0">
            <a:spAutoFit/>
          </a:bodyPr>
          <a:lstStyle/>
          <a:p>
            <a:pPr marL="342900" indent="-342900">
              <a:buFont typeface="+mj-lt"/>
              <a:buAutoNum type="arabicPeriod"/>
            </a:pPr>
            <a:r>
              <a:rPr lang="en-US" dirty="0"/>
              <a:t>We borrowed the weights of Inception </a:t>
            </a:r>
            <a:r>
              <a:rPr lang="en-US" dirty="0" err="1"/>
              <a:t>ResNet</a:t>
            </a:r>
            <a:r>
              <a:rPr lang="en-US" dirty="0"/>
              <a:t> v2 pretrained on the “ImageNet” data. </a:t>
            </a:r>
            <a:r>
              <a:rPr lang="en-US" dirty="0" err="1"/>
              <a:t>Freezed</a:t>
            </a:r>
            <a:r>
              <a:rPr lang="en-US" dirty="0"/>
              <a:t> these tuned weights and removed the output layer</a:t>
            </a:r>
          </a:p>
          <a:p>
            <a:pPr marL="342900" indent="-342900">
              <a:buFont typeface="+mj-lt"/>
              <a:buAutoNum type="arabicPeriod"/>
            </a:pPr>
            <a:r>
              <a:rPr lang="en-US" dirty="0"/>
              <a:t>Replaced this output with a few dense and pooling layers followed by a new output layer. </a:t>
            </a:r>
          </a:p>
          <a:p>
            <a:pPr marL="342900" indent="-342900">
              <a:buFont typeface="+mj-lt"/>
              <a:buAutoNum type="arabicPeriod"/>
            </a:pPr>
            <a:r>
              <a:rPr lang="en-US" dirty="0"/>
              <a:t>Our task was only to train these last few extra layers and finetune the whole model to our FGVC-2021 dataset.</a:t>
            </a:r>
          </a:p>
        </p:txBody>
      </p:sp>
    </p:spTree>
    <p:extLst>
      <p:ext uri="{BB962C8B-B14F-4D97-AF65-F5344CB8AC3E}">
        <p14:creationId xmlns:p14="http://schemas.microsoft.com/office/powerpoint/2010/main" val="3929443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24</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How did we train this model?:-</a:t>
            </a:r>
            <a:endParaRPr lang="en-US" dirty="0"/>
          </a:p>
        </p:txBody>
      </p:sp>
      <p:sp>
        <p:nvSpPr>
          <p:cNvPr id="2" name="TextBox 1">
            <a:extLst>
              <a:ext uri="{FF2B5EF4-FFF2-40B4-BE49-F238E27FC236}">
                <a16:creationId xmlns:a16="http://schemas.microsoft.com/office/drawing/2014/main" id="{6680A133-3D54-49ED-B234-CC00B124A3FB}"/>
              </a:ext>
            </a:extLst>
          </p:cNvPr>
          <p:cNvSpPr txBox="1"/>
          <p:nvPr/>
        </p:nvSpPr>
        <p:spPr>
          <a:xfrm>
            <a:off x="263214" y="4243745"/>
            <a:ext cx="8647106" cy="1754326"/>
          </a:xfrm>
          <a:prstGeom prst="rect">
            <a:avLst/>
          </a:prstGeom>
          <a:noFill/>
        </p:spPr>
        <p:txBody>
          <a:bodyPr wrap="square" rtlCol="0">
            <a:spAutoFit/>
          </a:bodyPr>
          <a:lstStyle/>
          <a:p>
            <a:r>
              <a:rPr lang="en-US" dirty="0"/>
              <a:t>Using the same Optimizer (Adam), learning rate, Loss and evaluation metric as before, we train this new borrowed architecture. But before we look at the model evaluation. Let’s look at the third model we trained using transfer learning </a:t>
            </a:r>
          </a:p>
          <a:p>
            <a:br>
              <a:rPr lang="en-US" dirty="0"/>
            </a:br>
            <a:br>
              <a:rPr lang="en-US" dirty="0"/>
            </a:br>
            <a:r>
              <a:rPr lang="en-US" b="1" dirty="0"/>
              <a:t>- </a:t>
            </a:r>
            <a:r>
              <a:rPr lang="en-US" b="1" dirty="0" err="1"/>
              <a:t>EfficientNet</a:t>
            </a:r>
            <a:r>
              <a:rPr lang="en-US" b="1" dirty="0"/>
              <a:t> B1 architecture</a:t>
            </a:r>
            <a:r>
              <a:rPr lang="en-US" dirty="0"/>
              <a:t> </a:t>
            </a:r>
          </a:p>
        </p:txBody>
      </p:sp>
      <p:sp>
        <p:nvSpPr>
          <p:cNvPr id="7" name="Rectangle: Rounded Corners 6">
            <a:extLst>
              <a:ext uri="{FF2B5EF4-FFF2-40B4-BE49-F238E27FC236}">
                <a16:creationId xmlns:a16="http://schemas.microsoft.com/office/drawing/2014/main" id="{3AD8B536-3342-4489-8244-77AB8748560B}"/>
              </a:ext>
            </a:extLst>
          </p:cNvPr>
          <p:cNvSpPr/>
          <p:nvPr/>
        </p:nvSpPr>
        <p:spPr>
          <a:xfrm>
            <a:off x="762000" y="1201230"/>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Adam Optimizer</a:t>
            </a:r>
          </a:p>
        </p:txBody>
      </p:sp>
      <p:sp>
        <p:nvSpPr>
          <p:cNvPr id="8" name="Rectangle: Rounded Corners 7">
            <a:extLst>
              <a:ext uri="{FF2B5EF4-FFF2-40B4-BE49-F238E27FC236}">
                <a16:creationId xmlns:a16="http://schemas.microsoft.com/office/drawing/2014/main" id="{136B4B81-E4BB-410C-AC79-A7691BD03D92}"/>
              </a:ext>
            </a:extLst>
          </p:cNvPr>
          <p:cNvSpPr/>
          <p:nvPr/>
        </p:nvSpPr>
        <p:spPr>
          <a:xfrm>
            <a:off x="3623999" y="1171207"/>
            <a:ext cx="1122893"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Loss</a:t>
            </a:r>
          </a:p>
        </p:txBody>
      </p:sp>
      <p:sp>
        <p:nvSpPr>
          <p:cNvPr id="9" name="Rectangle: Rounded Corners 8">
            <a:extLst>
              <a:ext uri="{FF2B5EF4-FFF2-40B4-BE49-F238E27FC236}">
                <a16:creationId xmlns:a16="http://schemas.microsoft.com/office/drawing/2014/main" id="{A2BC0D7B-A87C-4BF9-92A6-88FAA5702044}"/>
              </a:ext>
            </a:extLst>
          </p:cNvPr>
          <p:cNvSpPr/>
          <p:nvPr/>
        </p:nvSpPr>
        <p:spPr>
          <a:xfrm>
            <a:off x="4983157" y="2788071"/>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Evaluation Metric</a:t>
            </a:r>
          </a:p>
        </p:txBody>
      </p:sp>
      <p:sp>
        <p:nvSpPr>
          <p:cNvPr id="10" name="Rectangle: Rounded Corners 9">
            <a:extLst>
              <a:ext uri="{FF2B5EF4-FFF2-40B4-BE49-F238E27FC236}">
                <a16:creationId xmlns:a16="http://schemas.microsoft.com/office/drawing/2014/main" id="{2BB87770-96DC-41C8-91C1-B31A8507538B}"/>
              </a:ext>
            </a:extLst>
          </p:cNvPr>
          <p:cNvSpPr/>
          <p:nvPr/>
        </p:nvSpPr>
        <p:spPr>
          <a:xfrm>
            <a:off x="4584483" y="1972025"/>
            <a:ext cx="1793027"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Minibatch Size</a:t>
            </a:r>
          </a:p>
        </p:txBody>
      </p:sp>
      <p:sp>
        <p:nvSpPr>
          <p:cNvPr id="13" name="Rectangle: Rounded Corners 12">
            <a:extLst>
              <a:ext uri="{FF2B5EF4-FFF2-40B4-BE49-F238E27FC236}">
                <a16:creationId xmlns:a16="http://schemas.microsoft.com/office/drawing/2014/main" id="{20ED9438-3202-400E-A84E-E2794711C098}"/>
              </a:ext>
            </a:extLst>
          </p:cNvPr>
          <p:cNvSpPr/>
          <p:nvPr/>
        </p:nvSpPr>
        <p:spPr>
          <a:xfrm>
            <a:off x="1442720" y="2143584"/>
            <a:ext cx="2498886" cy="535863"/>
          </a:xfrm>
          <a:prstGeom prst="roundRect">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RMS prop parameter</a:t>
            </a:r>
          </a:p>
        </p:txBody>
      </p:sp>
      <p:sp>
        <p:nvSpPr>
          <p:cNvPr id="14" name="Rectangle: Rounded Corners 13">
            <a:extLst>
              <a:ext uri="{FF2B5EF4-FFF2-40B4-BE49-F238E27FC236}">
                <a16:creationId xmlns:a16="http://schemas.microsoft.com/office/drawing/2014/main" id="{A020D8CC-32E9-4FDC-9EFD-1D72138C2A85}"/>
              </a:ext>
            </a:extLst>
          </p:cNvPr>
          <p:cNvSpPr/>
          <p:nvPr/>
        </p:nvSpPr>
        <p:spPr>
          <a:xfrm>
            <a:off x="2504440" y="3061672"/>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Momentum Term</a:t>
            </a:r>
          </a:p>
        </p:txBody>
      </p:sp>
    </p:spTree>
    <p:extLst>
      <p:ext uri="{BB962C8B-B14F-4D97-AF65-F5344CB8AC3E}">
        <p14:creationId xmlns:p14="http://schemas.microsoft.com/office/powerpoint/2010/main" val="302232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25</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EfficientNetB1?</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14441" y="931233"/>
            <a:ext cx="8372359" cy="923330"/>
          </a:xfrm>
          <a:prstGeom prst="rect">
            <a:avLst/>
          </a:prstGeom>
          <a:noFill/>
        </p:spPr>
        <p:txBody>
          <a:bodyPr wrap="square" rtlCol="0">
            <a:spAutoFit/>
          </a:bodyPr>
          <a:lstStyle/>
          <a:p>
            <a:r>
              <a:rPr lang="en-US" dirty="0"/>
              <a:t>As per the </a:t>
            </a:r>
            <a:r>
              <a:rPr lang="en-US" dirty="0" err="1"/>
              <a:t>GoogleAI</a:t>
            </a:r>
            <a:r>
              <a:rPr lang="en-US" dirty="0"/>
              <a:t> blog, </a:t>
            </a:r>
            <a:r>
              <a:rPr lang="en-US" dirty="0" err="1"/>
              <a:t>EfficientNet</a:t>
            </a:r>
            <a:r>
              <a:rPr lang="en-US" dirty="0"/>
              <a:t> models achieve both higher accuracy and better efficiency over existing CNNs (On ImageNet dataset), reducing parameter size and FLOPS by an order of magnitude.</a:t>
            </a:r>
          </a:p>
        </p:txBody>
      </p:sp>
      <p:sp>
        <p:nvSpPr>
          <p:cNvPr id="8" name="TextBox 7">
            <a:extLst>
              <a:ext uri="{FF2B5EF4-FFF2-40B4-BE49-F238E27FC236}">
                <a16:creationId xmlns:a16="http://schemas.microsoft.com/office/drawing/2014/main" id="{198A6C5B-6869-4F15-8559-D11F10DAECB2}"/>
              </a:ext>
            </a:extLst>
          </p:cNvPr>
          <p:cNvSpPr txBox="1"/>
          <p:nvPr/>
        </p:nvSpPr>
        <p:spPr>
          <a:xfrm>
            <a:off x="121026" y="6109966"/>
            <a:ext cx="5304414" cy="276999"/>
          </a:xfrm>
          <a:prstGeom prst="rect">
            <a:avLst/>
          </a:prstGeom>
          <a:noFill/>
        </p:spPr>
        <p:txBody>
          <a:bodyPr wrap="square">
            <a:spAutoFit/>
          </a:bodyPr>
          <a:lstStyle/>
          <a:p>
            <a:r>
              <a:rPr lang="en-US" sz="1200" b="1" dirty="0">
                <a:solidFill>
                  <a:schemeClr val="tx2">
                    <a:lumMod val="75000"/>
                  </a:schemeClr>
                </a:solidFill>
              </a:rPr>
              <a:t>https://ai.googleblog.com/2019/05/efficientnet-improving-accuracy-and.html</a:t>
            </a:r>
          </a:p>
        </p:txBody>
      </p:sp>
      <p:pic>
        <p:nvPicPr>
          <p:cNvPr id="10" name="Picture 9">
            <a:extLst>
              <a:ext uri="{FF2B5EF4-FFF2-40B4-BE49-F238E27FC236}">
                <a16:creationId xmlns:a16="http://schemas.microsoft.com/office/drawing/2014/main" id="{9D67136D-8041-476F-BE04-5BF76D07030F}"/>
              </a:ext>
            </a:extLst>
          </p:cNvPr>
          <p:cNvPicPr>
            <a:picLocks noChangeAspect="1"/>
          </p:cNvPicPr>
          <p:nvPr/>
        </p:nvPicPr>
        <p:blipFill>
          <a:blip r:embed="rId3"/>
          <a:stretch>
            <a:fillRect/>
          </a:stretch>
        </p:blipFill>
        <p:spPr>
          <a:xfrm>
            <a:off x="3472651" y="1655768"/>
            <a:ext cx="5214149" cy="4227511"/>
          </a:xfrm>
          <a:prstGeom prst="rect">
            <a:avLst/>
          </a:prstGeom>
        </p:spPr>
      </p:pic>
      <p:sp>
        <p:nvSpPr>
          <p:cNvPr id="11" name="TextBox 10">
            <a:extLst>
              <a:ext uri="{FF2B5EF4-FFF2-40B4-BE49-F238E27FC236}">
                <a16:creationId xmlns:a16="http://schemas.microsoft.com/office/drawing/2014/main" id="{B3080153-8A49-4492-BEF0-AD8C06BB74D4}"/>
              </a:ext>
            </a:extLst>
          </p:cNvPr>
          <p:cNvSpPr txBox="1"/>
          <p:nvPr/>
        </p:nvSpPr>
        <p:spPr>
          <a:xfrm>
            <a:off x="457200" y="2169184"/>
            <a:ext cx="2702559" cy="3416320"/>
          </a:xfrm>
          <a:prstGeom prst="rect">
            <a:avLst/>
          </a:prstGeom>
          <a:noFill/>
        </p:spPr>
        <p:txBody>
          <a:bodyPr wrap="square" rtlCol="0">
            <a:spAutoFit/>
          </a:bodyPr>
          <a:lstStyle/>
          <a:p>
            <a:r>
              <a:rPr lang="en-US" dirty="0"/>
              <a:t>It is based on more principled method to scale up a CNN to obtain better accuracy and efficiency.</a:t>
            </a:r>
          </a:p>
          <a:p>
            <a:endParaRPr lang="en-US" dirty="0"/>
          </a:p>
          <a:p>
            <a:r>
              <a:rPr lang="en-US" dirty="0"/>
              <a:t>By providing significant improvements to model efficiency, Google expect </a:t>
            </a:r>
            <a:r>
              <a:rPr lang="en-US" dirty="0" err="1"/>
              <a:t>EfficientNets</a:t>
            </a:r>
            <a:r>
              <a:rPr lang="en-US" dirty="0"/>
              <a:t> could potentially serve as a new foundation for future computer vision tasks.</a:t>
            </a:r>
          </a:p>
        </p:txBody>
      </p:sp>
    </p:spTree>
    <p:extLst>
      <p:ext uri="{BB962C8B-B14F-4D97-AF65-F5344CB8AC3E}">
        <p14:creationId xmlns:p14="http://schemas.microsoft.com/office/powerpoint/2010/main" val="412353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26</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Transfer Learning:-</a:t>
            </a:r>
            <a:endParaRPr lang="en-US" dirty="0"/>
          </a:p>
        </p:txBody>
      </p:sp>
      <p:sp>
        <p:nvSpPr>
          <p:cNvPr id="12" name="TextBox 11">
            <a:extLst>
              <a:ext uri="{FF2B5EF4-FFF2-40B4-BE49-F238E27FC236}">
                <a16:creationId xmlns:a16="http://schemas.microsoft.com/office/drawing/2014/main" id="{DF4BB16E-2036-4026-8121-7ADE33F5AD70}"/>
              </a:ext>
            </a:extLst>
          </p:cNvPr>
          <p:cNvSpPr txBox="1"/>
          <p:nvPr/>
        </p:nvSpPr>
        <p:spPr>
          <a:xfrm>
            <a:off x="386080" y="1158240"/>
            <a:ext cx="8351520" cy="1754326"/>
          </a:xfrm>
          <a:prstGeom prst="rect">
            <a:avLst/>
          </a:prstGeom>
          <a:noFill/>
        </p:spPr>
        <p:txBody>
          <a:bodyPr wrap="square" rtlCol="0">
            <a:spAutoFit/>
          </a:bodyPr>
          <a:lstStyle/>
          <a:p>
            <a:pPr marL="342900" indent="-342900">
              <a:buFont typeface="+mj-lt"/>
              <a:buAutoNum type="arabicPeriod"/>
            </a:pPr>
            <a:r>
              <a:rPr lang="en-US" dirty="0"/>
              <a:t>We borrowed the weights of EfficientNetB01 pretrained on the “ImageNet” data. </a:t>
            </a:r>
            <a:r>
              <a:rPr lang="en-US" dirty="0" err="1"/>
              <a:t>Freezed</a:t>
            </a:r>
            <a:r>
              <a:rPr lang="en-US" dirty="0"/>
              <a:t> these tuned weights and removed the output layer</a:t>
            </a:r>
          </a:p>
          <a:p>
            <a:pPr marL="342900" indent="-342900">
              <a:buFont typeface="+mj-lt"/>
              <a:buAutoNum type="arabicPeriod"/>
            </a:pPr>
            <a:r>
              <a:rPr lang="en-US" dirty="0"/>
              <a:t>Replaced this output with a few dense and pooling layers followed by a new output layer. </a:t>
            </a:r>
          </a:p>
          <a:p>
            <a:pPr marL="342900" indent="-342900">
              <a:buFont typeface="+mj-lt"/>
              <a:buAutoNum type="arabicPeriod"/>
            </a:pPr>
            <a:r>
              <a:rPr lang="en-US" dirty="0"/>
              <a:t>Our task was only to train these last few extra layers and finetune the whole model to our FGVC-2021 dataset.</a:t>
            </a:r>
          </a:p>
        </p:txBody>
      </p:sp>
      <p:pic>
        <p:nvPicPr>
          <p:cNvPr id="6" name="Picture 5">
            <a:extLst>
              <a:ext uri="{FF2B5EF4-FFF2-40B4-BE49-F238E27FC236}">
                <a16:creationId xmlns:a16="http://schemas.microsoft.com/office/drawing/2014/main" id="{A298308A-626C-45C1-A6B0-1E1AE54B59EA}"/>
              </a:ext>
            </a:extLst>
          </p:cNvPr>
          <p:cNvPicPr>
            <a:picLocks noChangeAspect="1"/>
          </p:cNvPicPr>
          <p:nvPr/>
        </p:nvPicPr>
        <p:blipFill>
          <a:blip r:embed="rId3"/>
          <a:stretch>
            <a:fillRect/>
          </a:stretch>
        </p:blipFill>
        <p:spPr>
          <a:xfrm>
            <a:off x="839470" y="3004006"/>
            <a:ext cx="7200900" cy="3028950"/>
          </a:xfrm>
          <a:prstGeom prst="rect">
            <a:avLst/>
          </a:prstGeom>
        </p:spPr>
      </p:pic>
    </p:spTree>
    <p:extLst>
      <p:ext uri="{BB962C8B-B14F-4D97-AF65-F5344CB8AC3E}">
        <p14:creationId xmlns:p14="http://schemas.microsoft.com/office/powerpoint/2010/main" val="299524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27</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pic>
        <p:nvPicPr>
          <p:cNvPr id="1026" name="Picture 2">
            <a:extLst>
              <a:ext uri="{FF2B5EF4-FFF2-40B4-BE49-F238E27FC236}">
                <a16:creationId xmlns:a16="http://schemas.microsoft.com/office/drawing/2014/main" id="{9CE2BBDA-9BC9-41C1-820D-33700A9E65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257341" y="2291398"/>
            <a:ext cx="8629318" cy="4017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C0BE13-88A3-4818-90D6-3EC91371296A}"/>
              </a:ext>
            </a:extLst>
          </p:cNvPr>
          <p:cNvSpPr txBox="1"/>
          <p:nvPr/>
        </p:nvSpPr>
        <p:spPr>
          <a:xfrm>
            <a:off x="243320" y="1430693"/>
            <a:ext cx="7884253" cy="646331"/>
          </a:xfrm>
          <a:prstGeom prst="rect">
            <a:avLst/>
          </a:prstGeom>
          <a:noFill/>
        </p:spPr>
        <p:txBody>
          <a:bodyPr wrap="square" rtlCol="0">
            <a:spAutoFit/>
          </a:bodyPr>
          <a:lstStyle/>
          <a:p>
            <a:r>
              <a:rPr lang="en-US" dirty="0"/>
              <a:t>EfficientNetB1 performed better than InceptionResNetV2. In both the cases, however, we notice that accuracy flattens quickly. </a:t>
            </a:r>
          </a:p>
        </p:txBody>
      </p:sp>
    </p:spTree>
    <p:extLst>
      <p:ext uri="{BB962C8B-B14F-4D97-AF65-F5344CB8AC3E}">
        <p14:creationId xmlns:p14="http://schemas.microsoft.com/office/powerpoint/2010/main" val="245649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28</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graphicFrame>
        <p:nvGraphicFramePr>
          <p:cNvPr id="7" name="Table 6">
            <a:extLst>
              <a:ext uri="{FF2B5EF4-FFF2-40B4-BE49-F238E27FC236}">
                <a16:creationId xmlns:a16="http://schemas.microsoft.com/office/drawing/2014/main" id="{87309DB4-69FD-419B-A7E3-C17D11642300}"/>
              </a:ext>
            </a:extLst>
          </p:cNvPr>
          <p:cNvGraphicFramePr>
            <a:graphicFrameLocks noGrp="1"/>
          </p:cNvGraphicFramePr>
          <p:nvPr/>
        </p:nvGraphicFramePr>
        <p:xfrm>
          <a:off x="167332" y="4592320"/>
          <a:ext cx="8809336" cy="1523999"/>
        </p:xfrm>
        <a:graphic>
          <a:graphicData uri="http://schemas.openxmlformats.org/drawingml/2006/table">
            <a:tbl>
              <a:tblPr/>
              <a:tblGrid>
                <a:gridCol w="1757776">
                  <a:extLst>
                    <a:ext uri="{9D8B030D-6E8A-4147-A177-3AD203B41FA5}">
                      <a16:colId xmlns:a16="http://schemas.microsoft.com/office/drawing/2014/main" val="2876471391"/>
                    </a:ext>
                  </a:extLst>
                </a:gridCol>
                <a:gridCol w="1026160">
                  <a:extLst>
                    <a:ext uri="{9D8B030D-6E8A-4147-A177-3AD203B41FA5}">
                      <a16:colId xmlns:a16="http://schemas.microsoft.com/office/drawing/2014/main" val="2781756357"/>
                    </a:ext>
                  </a:extLst>
                </a:gridCol>
                <a:gridCol w="1127760">
                  <a:extLst>
                    <a:ext uri="{9D8B030D-6E8A-4147-A177-3AD203B41FA5}">
                      <a16:colId xmlns:a16="http://schemas.microsoft.com/office/drawing/2014/main" val="1445749890"/>
                    </a:ext>
                  </a:extLst>
                </a:gridCol>
                <a:gridCol w="1270000">
                  <a:extLst>
                    <a:ext uri="{9D8B030D-6E8A-4147-A177-3AD203B41FA5}">
                      <a16:colId xmlns:a16="http://schemas.microsoft.com/office/drawing/2014/main" val="1481449122"/>
                    </a:ext>
                  </a:extLst>
                </a:gridCol>
                <a:gridCol w="1231498">
                  <a:extLst>
                    <a:ext uri="{9D8B030D-6E8A-4147-A177-3AD203B41FA5}">
                      <a16:colId xmlns:a16="http://schemas.microsoft.com/office/drawing/2014/main" val="2683926970"/>
                    </a:ext>
                  </a:extLst>
                </a:gridCol>
                <a:gridCol w="1225006">
                  <a:extLst>
                    <a:ext uri="{9D8B030D-6E8A-4147-A177-3AD203B41FA5}">
                      <a16:colId xmlns:a16="http://schemas.microsoft.com/office/drawing/2014/main" val="1016283886"/>
                    </a:ext>
                  </a:extLst>
                </a:gridCol>
                <a:gridCol w="1171136">
                  <a:extLst>
                    <a:ext uri="{9D8B030D-6E8A-4147-A177-3AD203B41FA5}">
                      <a16:colId xmlns:a16="http://schemas.microsoft.com/office/drawing/2014/main" val="1549302800"/>
                    </a:ext>
                  </a:extLst>
                </a:gridCol>
              </a:tblGrid>
              <a:tr h="611825">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Transferred Model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F1 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F1 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6339304"/>
                  </a:ext>
                </a:extLst>
              </a:tr>
              <a:tr h="456087">
                <a:tc>
                  <a:txBody>
                    <a:bodyPr/>
                    <a:lstStyle/>
                    <a:p>
                      <a:pPr algn="ctr" fontAlgn="ctr"/>
                      <a:r>
                        <a:rPr lang="en-IN" sz="1400" dirty="0">
                          <a:latin typeface="Arial" panose="020B0604020202020204" pitchFamily="34" charset="0"/>
                          <a:cs typeface="Arial" panose="020B0604020202020204" pitchFamily="34" charset="0"/>
                        </a:rPr>
                        <a:t>InceptionResNet</a:t>
                      </a:r>
                      <a:br>
                        <a:rPr lang="en-IN" sz="140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V2</a:t>
                      </a:r>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23.10%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73.22%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63.26%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21.15%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74.68%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68.74%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680490179"/>
                  </a:ext>
                </a:extLst>
              </a:tr>
              <a:tr h="456087">
                <a:tc>
                  <a:txBody>
                    <a:bodyPr/>
                    <a:lstStyle/>
                    <a:p>
                      <a:pPr algn="ctr" fontAlgn="ctr"/>
                      <a:r>
                        <a:rPr lang="en-IN" sz="1400" dirty="0">
                          <a:latin typeface="Arial" panose="020B0604020202020204" pitchFamily="34" charset="0"/>
                          <a:cs typeface="Arial" panose="020B0604020202020204" pitchFamily="34" charset="0"/>
                        </a:rPr>
                        <a:t>EffecientNetB1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19.42%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76.63%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68.27%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80.86%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73.02%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820216543"/>
                  </a:ext>
                </a:extLst>
              </a:tr>
            </a:tbl>
          </a:graphicData>
        </a:graphic>
      </p:graphicFrame>
      <p:sp>
        <p:nvSpPr>
          <p:cNvPr id="12" name="TextBox 11">
            <a:extLst>
              <a:ext uri="{FF2B5EF4-FFF2-40B4-BE49-F238E27FC236}">
                <a16:creationId xmlns:a16="http://schemas.microsoft.com/office/drawing/2014/main" id="{9534F343-5A69-4449-9E31-AC03EEF781FB}"/>
              </a:ext>
            </a:extLst>
          </p:cNvPr>
          <p:cNvSpPr txBox="1"/>
          <p:nvPr/>
        </p:nvSpPr>
        <p:spPr>
          <a:xfrm>
            <a:off x="243320" y="1430693"/>
            <a:ext cx="8619364" cy="1200329"/>
          </a:xfrm>
          <a:prstGeom prst="rect">
            <a:avLst/>
          </a:prstGeom>
          <a:noFill/>
        </p:spPr>
        <p:txBody>
          <a:bodyPr wrap="square" rtlCol="0">
            <a:spAutoFit/>
          </a:bodyPr>
          <a:lstStyle/>
          <a:p>
            <a:r>
              <a:rPr lang="en-US" dirty="0"/>
              <a:t>Our baseline model performed better than the models trained through transfer learning. Previous year, off-the-shelf models achieved close to 97% F1 score. In fact, even in our case we expected our models to outperform the base line model but observed the opposite.</a:t>
            </a:r>
          </a:p>
        </p:txBody>
      </p:sp>
      <p:graphicFrame>
        <p:nvGraphicFramePr>
          <p:cNvPr id="16" name="Table 15">
            <a:extLst>
              <a:ext uri="{FF2B5EF4-FFF2-40B4-BE49-F238E27FC236}">
                <a16:creationId xmlns:a16="http://schemas.microsoft.com/office/drawing/2014/main" id="{8E90AAF3-6F09-4446-AC1C-E484E74B5C59}"/>
              </a:ext>
            </a:extLst>
          </p:cNvPr>
          <p:cNvGraphicFramePr>
            <a:graphicFrameLocks noGrp="1"/>
          </p:cNvGraphicFramePr>
          <p:nvPr>
            <p:extLst>
              <p:ext uri="{D42A27DB-BD31-4B8C-83A1-F6EECF244321}">
                <p14:modId xmlns:p14="http://schemas.microsoft.com/office/powerpoint/2010/main" val="3775927393"/>
              </p:ext>
            </p:extLst>
          </p:nvPr>
        </p:nvGraphicFramePr>
        <p:xfrm>
          <a:off x="167332" y="2698644"/>
          <a:ext cx="8809336" cy="1676561"/>
        </p:xfrm>
        <a:graphic>
          <a:graphicData uri="http://schemas.openxmlformats.org/drawingml/2006/table">
            <a:tbl>
              <a:tblPr/>
              <a:tblGrid>
                <a:gridCol w="1742748">
                  <a:extLst>
                    <a:ext uri="{9D8B030D-6E8A-4147-A177-3AD203B41FA5}">
                      <a16:colId xmlns:a16="http://schemas.microsoft.com/office/drawing/2014/main" val="3752436959"/>
                    </a:ext>
                  </a:extLst>
                </a:gridCol>
                <a:gridCol w="1036938">
                  <a:extLst>
                    <a:ext uri="{9D8B030D-6E8A-4147-A177-3AD203B41FA5}">
                      <a16:colId xmlns:a16="http://schemas.microsoft.com/office/drawing/2014/main" val="821753146"/>
                    </a:ext>
                  </a:extLst>
                </a:gridCol>
                <a:gridCol w="1121957">
                  <a:extLst>
                    <a:ext uri="{9D8B030D-6E8A-4147-A177-3AD203B41FA5}">
                      <a16:colId xmlns:a16="http://schemas.microsoft.com/office/drawing/2014/main" val="1582670368"/>
                    </a:ext>
                  </a:extLst>
                </a:gridCol>
                <a:gridCol w="1266062">
                  <a:extLst>
                    <a:ext uri="{9D8B030D-6E8A-4147-A177-3AD203B41FA5}">
                      <a16:colId xmlns:a16="http://schemas.microsoft.com/office/drawing/2014/main" val="4173741816"/>
                    </a:ext>
                  </a:extLst>
                </a:gridCol>
                <a:gridCol w="1245475">
                  <a:extLst>
                    <a:ext uri="{9D8B030D-6E8A-4147-A177-3AD203B41FA5}">
                      <a16:colId xmlns:a16="http://schemas.microsoft.com/office/drawing/2014/main" val="2187809717"/>
                    </a:ext>
                  </a:extLst>
                </a:gridCol>
                <a:gridCol w="1245475">
                  <a:extLst>
                    <a:ext uri="{9D8B030D-6E8A-4147-A177-3AD203B41FA5}">
                      <a16:colId xmlns:a16="http://schemas.microsoft.com/office/drawing/2014/main" val="1732438763"/>
                    </a:ext>
                  </a:extLst>
                </a:gridCol>
                <a:gridCol w="1150681">
                  <a:extLst>
                    <a:ext uri="{9D8B030D-6E8A-4147-A177-3AD203B41FA5}">
                      <a16:colId xmlns:a16="http://schemas.microsoft.com/office/drawing/2014/main" val="2940270661"/>
                    </a:ext>
                  </a:extLst>
                </a:gridCol>
              </a:tblGrid>
              <a:tr h="694057">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Comparison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set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set 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262004"/>
                  </a:ext>
                </a:extLst>
              </a:tr>
              <a:tr h="473696">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With Dropout Regularization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13.75%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80.66%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72.17%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13.94%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82.99%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76.95%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381236377"/>
                  </a:ext>
                </a:extLst>
              </a:tr>
              <a:tr h="508808">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Without Dropout Regularization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12.84%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79.25%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71.64%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12.62%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81.94%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76.64%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2314931342"/>
                  </a:ext>
                </a:extLst>
              </a:tr>
            </a:tbl>
          </a:graphicData>
        </a:graphic>
      </p:graphicFrame>
    </p:spTree>
    <p:extLst>
      <p:ext uri="{BB962C8B-B14F-4D97-AF65-F5344CB8AC3E}">
        <p14:creationId xmlns:p14="http://schemas.microsoft.com/office/powerpoint/2010/main" val="343770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29</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sp>
        <p:nvSpPr>
          <p:cNvPr id="12" name="TextBox 11">
            <a:extLst>
              <a:ext uri="{FF2B5EF4-FFF2-40B4-BE49-F238E27FC236}">
                <a16:creationId xmlns:a16="http://schemas.microsoft.com/office/drawing/2014/main" id="{9534F343-5A69-4449-9E31-AC03EEF781FB}"/>
              </a:ext>
            </a:extLst>
          </p:cNvPr>
          <p:cNvSpPr txBox="1"/>
          <p:nvPr/>
        </p:nvSpPr>
        <p:spPr>
          <a:xfrm>
            <a:off x="243320" y="1430693"/>
            <a:ext cx="8619364" cy="3416320"/>
          </a:xfrm>
          <a:prstGeom prst="rect">
            <a:avLst/>
          </a:prstGeom>
          <a:noFill/>
        </p:spPr>
        <p:txBody>
          <a:bodyPr wrap="square" rtlCol="0">
            <a:spAutoFit/>
          </a:bodyPr>
          <a:lstStyle/>
          <a:p>
            <a:r>
              <a:rPr lang="en-US" dirty="0"/>
              <a:t>Reason for this, we believe could probably be:-</a:t>
            </a:r>
          </a:p>
          <a:p>
            <a:endParaRPr lang="en-US" dirty="0"/>
          </a:p>
          <a:p>
            <a:r>
              <a:rPr lang="en-US" dirty="0"/>
              <a:t>1.) Not the right choice of trainable layers added after the transferred network.</a:t>
            </a:r>
          </a:p>
          <a:p>
            <a:endParaRPr lang="en-US" dirty="0"/>
          </a:p>
          <a:p>
            <a:r>
              <a:rPr lang="en-US" dirty="0"/>
              <a:t>2.) Network too complex and data not sufficient. But this might not be true because 97% F1 score was observed on transferred learning models last year.</a:t>
            </a:r>
          </a:p>
          <a:p>
            <a:endParaRPr lang="en-US" dirty="0"/>
          </a:p>
          <a:p>
            <a:r>
              <a:rPr lang="en-US" dirty="0"/>
              <a:t>3.) Not enough Data Augmentation.</a:t>
            </a:r>
          </a:p>
          <a:p>
            <a:endParaRPr lang="en-US" dirty="0"/>
          </a:p>
          <a:p>
            <a:r>
              <a:rPr lang="en-US" dirty="0"/>
              <a:t>4.) Extreme downscaling of images. </a:t>
            </a:r>
          </a:p>
          <a:p>
            <a:endParaRPr lang="en-US" dirty="0"/>
          </a:p>
          <a:p>
            <a:r>
              <a:rPr lang="en-US" dirty="0"/>
              <a:t>5.) Lack of domain knowledge that was probably used to better preprocess the data.  </a:t>
            </a:r>
          </a:p>
        </p:txBody>
      </p:sp>
    </p:spTree>
    <p:extLst>
      <p:ext uri="{BB962C8B-B14F-4D97-AF65-F5344CB8AC3E}">
        <p14:creationId xmlns:p14="http://schemas.microsoft.com/office/powerpoint/2010/main" val="76107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5425" y="1579561"/>
            <a:ext cx="8691562" cy="4384542"/>
          </a:xfrm>
        </p:spPr>
        <p:txBody>
          <a:bodyPr/>
          <a:lstStyle/>
          <a:p>
            <a:pPr>
              <a:lnSpc>
                <a:spcPct val="150000"/>
              </a:lnSpc>
            </a:pPr>
            <a:r>
              <a:rPr lang="en-US" sz="1800" dirty="0">
                <a:latin typeface="Arial" panose="020B0604020202020204" pitchFamily="34" charset="0"/>
                <a:cs typeface="Arial" panose="020B0604020202020204" pitchFamily="34" charset="0"/>
              </a:rPr>
              <a:t>The US Apple Industry’s annual worth – $15 Million – This industry experiences millions of dollars in annual loss due to a wide variety of reasons:-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They are under constant threat from many pathogens and insects. (fungal, bacterial, and viral pathogens).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biotic and abiotic stresses.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 multi‐year impacts from the loss of fruit‐bearing trees.</a:t>
            </a:r>
          </a:p>
          <a:p>
            <a:pPr>
              <a:lnSpc>
                <a:spcPct val="150000"/>
              </a:lnSpc>
            </a:pPr>
            <a:r>
              <a:rPr lang="en-US" sz="1800" dirty="0">
                <a:solidFill>
                  <a:srgbClr val="1C1D1E"/>
                </a:solidFill>
                <a:latin typeface="Arial" panose="020B0604020202020204" pitchFamily="34" charset="0"/>
                <a:cs typeface="Arial" panose="020B0604020202020204" pitchFamily="34" charset="0"/>
              </a:rPr>
              <a:t>The Impact - Depending on the incidence and severity of infections could be – </a:t>
            </a:r>
          </a:p>
          <a:p>
            <a:pPr lvl="1">
              <a:lnSpc>
                <a:spcPct val="150000"/>
              </a:lnSpc>
            </a:pPr>
            <a:r>
              <a:rPr lang="en-US" sz="1600" dirty="0">
                <a:solidFill>
                  <a:srgbClr val="1C1D1E"/>
                </a:solidFill>
                <a:latin typeface="Arial" panose="020B0604020202020204" pitchFamily="34" charset="0"/>
                <a:cs typeface="Arial" panose="020B0604020202020204" pitchFamily="34" charset="0"/>
              </a:rPr>
              <a:t>Unappealing cosmetic appearance, low marketability, and poor quality of fruit, to decreased yield or complete loss of fruit or trees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p:cNvSpPr>
            <a:spLocks noGrp="1"/>
          </p:cNvSpPr>
          <p:nvPr>
            <p:ph type="title"/>
          </p:nvPr>
        </p:nvSpPr>
        <p:spPr/>
        <p:txBody>
          <a:bodyPr/>
          <a:lstStyle/>
          <a:p>
            <a:r>
              <a:rPr lang="en-US" dirty="0"/>
              <a:t>What is Plant pathology FGVC 2021?</a:t>
            </a:r>
          </a:p>
        </p:txBody>
      </p:sp>
      <p:sp>
        <p:nvSpPr>
          <p:cNvPr id="5" name="Text Placeholder 4"/>
          <p:cNvSpPr>
            <a:spLocks noGrp="1"/>
          </p:cNvSpPr>
          <p:nvPr>
            <p:ph type="body" sz="quarter" idx="13"/>
          </p:nvPr>
        </p:nvSpPr>
        <p:spPr>
          <a:xfrm>
            <a:off x="225425" y="1042993"/>
            <a:ext cx="8691562" cy="408060"/>
          </a:xfrm>
        </p:spPr>
        <p:txBody>
          <a:bodyPr/>
          <a:lstStyle/>
          <a:p>
            <a:r>
              <a:rPr lang="en-US" dirty="0"/>
              <a:t>Premise?</a:t>
            </a:r>
          </a:p>
        </p:txBody>
      </p:sp>
    </p:spTree>
    <p:extLst>
      <p:ext uri="{BB962C8B-B14F-4D97-AF65-F5344CB8AC3E}">
        <p14:creationId xmlns:p14="http://schemas.microsoft.com/office/powerpoint/2010/main" val="1815519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30</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Future Directions and References.</a:t>
            </a:r>
            <a:endParaRPr lang="en-US" dirty="0"/>
          </a:p>
        </p:txBody>
      </p:sp>
      <p:sp>
        <p:nvSpPr>
          <p:cNvPr id="12" name="TextBox 11">
            <a:extLst>
              <a:ext uri="{FF2B5EF4-FFF2-40B4-BE49-F238E27FC236}">
                <a16:creationId xmlns:a16="http://schemas.microsoft.com/office/drawing/2014/main" id="{9534F343-5A69-4449-9E31-AC03EEF781FB}"/>
              </a:ext>
            </a:extLst>
          </p:cNvPr>
          <p:cNvSpPr txBox="1"/>
          <p:nvPr/>
        </p:nvSpPr>
        <p:spPr>
          <a:xfrm>
            <a:off x="243320" y="1168400"/>
            <a:ext cx="8494280" cy="1477328"/>
          </a:xfrm>
          <a:prstGeom prst="rect">
            <a:avLst/>
          </a:prstGeom>
          <a:noFill/>
        </p:spPr>
        <p:txBody>
          <a:bodyPr wrap="square" rtlCol="0">
            <a:spAutoFit/>
          </a:bodyPr>
          <a:lstStyle/>
          <a:p>
            <a:r>
              <a:rPr lang="en-US" b="1" dirty="0"/>
              <a:t>**1.) Data is clearly skewed. Some classes have way more images than other. Stratified Sampling could also improve any model’s accuracy by a considerable amount. </a:t>
            </a:r>
          </a:p>
          <a:p>
            <a:r>
              <a:rPr lang="en-US" b="1" dirty="0"/>
              <a:t>2.) Understanding the right way, if any, to scale a CNN architecture to obtain better accuracy and efficiency.</a:t>
            </a:r>
          </a:p>
          <a:p>
            <a:r>
              <a:rPr lang="en-US" b="1" dirty="0"/>
              <a:t>3.) A grid search through various hyperparameters. </a:t>
            </a:r>
          </a:p>
        </p:txBody>
      </p:sp>
      <p:sp>
        <p:nvSpPr>
          <p:cNvPr id="6" name="TextBox 5">
            <a:extLst>
              <a:ext uri="{FF2B5EF4-FFF2-40B4-BE49-F238E27FC236}">
                <a16:creationId xmlns:a16="http://schemas.microsoft.com/office/drawing/2014/main" id="{7792E34A-0EB1-4F0D-8345-2677B265F3B9}"/>
              </a:ext>
            </a:extLst>
          </p:cNvPr>
          <p:cNvSpPr txBox="1"/>
          <p:nvPr/>
        </p:nvSpPr>
        <p:spPr>
          <a:xfrm>
            <a:off x="345440" y="2983673"/>
            <a:ext cx="8494280" cy="2800767"/>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[1] C. </a:t>
            </a:r>
            <a:r>
              <a:rPr lang="en-US" sz="1600" b="0" i="0" u="none" strike="noStrike" baseline="0" dirty="0" err="1">
                <a:latin typeface="Arial" panose="020B0604020202020204" pitchFamily="34" charset="0"/>
                <a:cs typeface="Arial" panose="020B0604020202020204" pitchFamily="34" charset="0"/>
              </a:rPr>
              <a:t>Szegedy</a:t>
            </a:r>
            <a:r>
              <a:rPr lang="en-US" sz="1600" b="0" i="0" u="none" strike="noStrike" baseline="0" dirty="0">
                <a:latin typeface="Arial" panose="020B0604020202020204" pitchFamily="34" charset="0"/>
                <a:cs typeface="Arial" panose="020B0604020202020204" pitchFamily="34" charset="0"/>
              </a:rPr>
              <a:t>, W. Liu, Y. Jia, et al., “Going deeper with convolutions,” in Proceedings of the IEEE conference on computer vision and pattern recognition, 2015, pp. 1–9.</a:t>
            </a:r>
          </a:p>
          <a:p>
            <a:pPr algn="l"/>
            <a:r>
              <a:rPr lang="en-US" sz="1600" b="0" i="0" u="none" strike="noStrike" baseline="0" dirty="0">
                <a:latin typeface="Arial" panose="020B0604020202020204" pitchFamily="34" charset="0"/>
                <a:cs typeface="Arial" panose="020B0604020202020204" pitchFamily="34" charset="0"/>
              </a:rPr>
              <a:t>[2] K. He, X. Zhang, S. Ren, and J. Sun, “Deep residual learning for image recognition,” in Proceedings of the IEEE conference on computer vision and pattern recognition,</a:t>
            </a:r>
          </a:p>
          <a:p>
            <a:pPr algn="l"/>
            <a:r>
              <a:rPr lang="en-US" sz="1600" b="0" i="0" u="none" strike="noStrike" baseline="0" dirty="0">
                <a:latin typeface="Arial" panose="020B0604020202020204" pitchFamily="34" charset="0"/>
                <a:cs typeface="Arial" panose="020B0604020202020204" pitchFamily="34" charset="0"/>
              </a:rPr>
              <a:t>2016, pp. 770–778.</a:t>
            </a:r>
          </a:p>
          <a:p>
            <a:pPr algn="l"/>
            <a:r>
              <a:rPr lang="en-US" sz="1600" b="0" i="0" u="none" strike="noStrike" baseline="0" dirty="0">
                <a:latin typeface="Arial" panose="020B0604020202020204" pitchFamily="34" charset="0"/>
                <a:cs typeface="Arial" panose="020B0604020202020204" pitchFamily="34" charset="0"/>
              </a:rPr>
              <a:t>[3] C. </a:t>
            </a:r>
            <a:r>
              <a:rPr lang="en-US" sz="1600" b="0" i="0" u="none" strike="noStrike" baseline="0" dirty="0" err="1">
                <a:latin typeface="Arial" panose="020B0604020202020204" pitchFamily="34" charset="0"/>
                <a:cs typeface="Arial" panose="020B0604020202020204" pitchFamily="34" charset="0"/>
              </a:rPr>
              <a:t>Garbin</a:t>
            </a:r>
            <a:r>
              <a:rPr lang="en-US" sz="1600" b="0" i="0" u="none" strike="noStrike" baseline="0" dirty="0">
                <a:latin typeface="Arial" panose="020B0604020202020204" pitchFamily="34" charset="0"/>
                <a:cs typeface="Arial" panose="020B0604020202020204" pitchFamily="34" charset="0"/>
              </a:rPr>
              <a:t>, X. Zhu, and O. Marques, “Dropout vs. batch normalization: An empirical study of their impact to deep learning,” Multimedia Tools and Applications, pp. 1–39,</a:t>
            </a:r>
          </a:p>
          <a:p>
            <a:pPr algn="l"/>
            <a:r>
              <a:rPr lang="en-US" sz="1600" b="0" i="0" u="none" strike="noStrike" baseline="0" dirty="0">
                <a:latin typeface="Arial" panose="020B0604020202020204" pitchFamily="34" charset="0"/>
                <a:cs typeface="Arial" panose="020B0604020202020204" pitchFamily="34" charset="0"/>
              </a:rPr>
              <a:t>2020.</a:t>
            </a:r>
          </a:p>
          <a:p>
            <a:pPr algn="l"/>
            <a:r>
              <a:rPr lang="fi-FI" sz="1600" b="0" i="0" u="none" strike="noStrike" baseline="0" dirty="0">
                <a:latin typeface="Arial" panose="020B0604020202020204" pitchFamily="34" charset="0"/>
                <a:cs typeface="Arial" panose="020B0604020202020204" pitchFamily="34" charset="0"/>
              </a:rPr>
              <a:t>[4] N. Srivastava, G. Hinton, A. Krizhevsky, I. Sutskever, </a:t>
            </a:r>
            <a:r>
              <a:rPr lang="en-US" sz="1600" b="0" i="0" u="none" strike="noStrike" baseline="0" dirty="0">
                <a:latin typeface="Arial" panose="020B0604020202020204" pitchFamily="34" charset="0"/>
                <a:cs typeface="Arial" panose="020B0604020202020204" pitchFamily="34" charset="0"/>
              </a:rPr>
              <a:t>and R. </a:t>
            </a:r>
            <a:r>
              <a:rPr lang="en-US" sz="1600" b="0" i="0" u="none" strike="noStrike" baseline="0" dirty="0" err="1">
                <a:latin typeface="Arial" panose="020B0604020202020204" pitchFamily="34" charset="0"/>
                <a:cs typeface="Arial" panose="020B0604020202020204" pitchFamily="34" charset="0"/>
              </a:rPr>
              <a:t>Salakhutdinov</a:t>
            </a:r>
            <a:r>
              <a:rPr lang="en-US" sz="1600" b="0" i="0" u="none" strike="noStrike" baseline="0" dirty="0">
                <a:latin typeface="Arial" panose="020B0604020202020204" pitchFamily="34" charset="0"/>
                <a:cs typeface="Arial" panose="020B0604020202020204" pitchFamily="34" charset="0"/>
              </a:rPr>
              <a:t>, “Dropout: A simple way to prevent neural networks from overfitting,” The journal of machine learning research, vol. 15, no. 1, pp. 1929–1958, 2014.</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41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6000" b="1" i="0" u="none" strike="noStrike" baseline="0" dirty="0">
                <a:latin typeface="NimbusRomNo9L-Regu"/>
              </a:rPr>
              <a:t>THANK YOU</a:t>
            </a:r>
            <a:endParaRPr lang="en-US" sz="6000" b="1" dirty="0"/>
          </a:p>
        </p:txBody>
      </p:sp>
    </p:spTree>
    <p:extLst>
      <p:ext uri="{BB962C8B-B14F-4D97-AF65-F5344CB8AC3E}">
        <p14:creationId xmlns:p14="http://schemas.microsoft.com/office/powerpoint/2010/main" val="202976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6218" y="1115371"/>
            <a:ext cx="8691562" cy="776663"/>
          </a:xfrm>
        </p:spPr>
        <p:txBody>
          <a:bodyPr/>
          <a:lstStyle/>
          <a:p>
            <a:pPr>
              <a:lnSpc>
                <a:spcPct val="150000"/>
              </a:lnSpc>
            </a:pPr>
            <a:r>
              <a:rPr lang="en-US" b="0" i="0" dirty="0">
                <a:solidFill>
                  <a:srgbClr val="1C1D1E"/>
                </a:solidFill>
                <a:effectLst/>
                <a:latin typeface="Arial" panose="020B0604020202020204" pitchFamily="34" charset="0"/>
                <a:cs typeface="Arial" panose="020B0604020202020204" pitchFamily="34" charset="0"/>
              </a:rPr>
              <a:t>Early pest and disease detection are critical for appropriate and timely deployment of disease and pest management programs.</a:t>
            </a:r>
            <a:endParaRPr lang="en-US" sz="1600" dirty="0">
              <a:solidFill>
                <a:srgbClr val="1C1D1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t>Objective – Abstract</a:t>
            </a:r>
          </a:p>
        </p:txBody>
      </p:sp>
      <p:pic>
        <p:nvPicPr>
          <p:cNvPr id="9" name="Picture 8">
            <a:extLst>
              <a:ext uri="{FF2B5EF4-FFF2-40B4-BE49-F238E27FC236}">
                <a16:creationId xmlns:a16="http://schemas.microsoft.com/office/drawing/2014/main" id="{0607EF48-5CCF-48C1-8AEE-CDF0FE215088}"/>
              </a:ext>
            </a:extLst>
          </p:cNvPr>
          <p:cNvPicPr>
            <a:picLocks noChangeAspect="1"/>
          </p:cNvPicPr>
          <p:nvPr/>
        </p:nvPicPr>
        <p:blipFill>
          <a:blip r:embed="rId2"/>
          <a:stretch>
            <a:fillRect/>
          </a:stretch>
        </p:blipFill>
        <p:spPr>
          <a:xfrm>
            <a:off x="1394127" y="1967839"/>
            <a:ext cx="5539334" cy="2069918"/>
          </a:xfrm>
          <a:prstGeom prst="rect">
            <a:avLst/>
          </a:prstGeom>
        </p:spPr>
      </p:pic>
      <p:sp>
        <p:nvSpPr>
          <p:cNvPr id="13" name="Text Placeholder 1">
            <a:extLst>
              <a:ext uri="{FF2B5EF4-FFF2-40B4-BE49-F238E27FC236}">
                <a16:creationId xmlns:a16="http://schemas.microsoft.com/office/drawing/2014/main" id="{2C6F8714-3994-40C1-9C7C-2B1D6E5055A0}"/>
              </a:ext>
            </a:extLst>
          </p:cNvPr>
          <p:cNvSpPr txBox="1">
            <a:spLocks/>
          </p:cNvSpPr>
          <p:nvPr/>
        </p:nvSpPr>
        <p:spPr>
          <a:xfrm>
            <a:off x="226218" y="4203845"/>
            <a:ext cx="8691562" cy="2069917"/>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solidFill>
                  <a:srgbClr val="1C1D1E"/>
                </a:solidFill>
                <a:latin typeface="Arial" panose="020B0604020202020204" pitchFamily="34" charset="0"/>
                <a:cs typeface="Arial" panose="020B0604020202020204" pitchFamily="34" charset="0"/>
              </a:rPr>
              <a:t>Incorrect and delayed diagnosis can result in either excessive or inadequate use of chemicals, with increased production costs and increased environmental and health impacts.</a:t>
            </a:r>
          </a:p>
          <a:p>
            <a:pPr>
              <a:lnSpc>
                <a:spcPct val="150000"/>
              </a:lnSpc>
            </a:pPr>
            <a:r>
              <a:rPr lang="en-US" dirty="0">
                <a:solidFill>
                  <a:srgbClr val="1C1D1E"/>
                </a:solidFill>
                <a:latin typeface="Arial" panose="020B0604020202020204" pitchFamily="34" charset="0"/>
                <a:cs typeface="Arial" panose="020B0604020202020204" pitchFamily="34" charset="0"/>
              </a:rPr>
              <a:t>In addition, misdiagnosis can result in either over‐ or under‐use of chemicals, leading to the emergence of resistant pathogen strains.</a:t>
            </a:r>
          </a:p>
        </p:txBody>
      </p:sp>
    </p:spTree>
    <p:extLst>
      <p:ext uri="{BB962C8B-B14F-4D97-AF65-F5344CB8AC3E}">
        <p14:creationId xmlns:p14="http://schemas.microsoft.com/office/powerpoint/2010/main" val="23932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dirty="0"/>
              <a:t>Objective</a:t>
            </a:r>
          </a:p>
        </p:txBody>
      </p:sp>
      <p:sp>
        <p:nvSpPr>
          <p:cNvPr id="10" name="Text Placeholder 1">
            <a:extLst>
              <a:ext uri="{FF2B5EF4-FFF2-40B4-BE49-F238E27FC236}">
                <a16:creationId xmlns:a16="http://schemas.microsoft.com/office/drawing/2014/main" id="{1A235FFA-4310-4D3D-81BA-CF76B3B1254C}"/>
              </a:ext>
            </a:extLst>
          </p:cNvPr>
          <p:cNvSpPr txBox="1">
            <a:spLocks/>
          </p:cNvSpPr>
          <p:nvPr/>
        </p:nvSpPr>
        <p:spPr>
          <a:xfrm>
            <a:off x="227013" y="2598542"/>
            <a:ext cx="8691562" cy="1332741"/>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IN" dirty="0">
                <a:latin typeface="Arial" panose="020B0604020202020204" pitchFamily="34" charset="0"/>
                <a:cs typeface="Arial" panose="020B0604020202020204" pitchFamily="34" charset="0"/>
              </a:rPr>
              <a:t>The main objective of this competition is to develop Machine Learning-based models to accurately classify a given leaf image from the test dataset to a particular disease category, and to identify an individual disease from multiple disease symptoms on a single leaf</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solidFill>
                <a:srgbClr val="1C1D1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492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45367"/>
            <a:ext cx="8691562" cy="4384542"/>
          </a:xfrm>
        </p:spPr>
        <p:txBody>
          <a:bodyPr/>
          <a:lstStyle/>
          <a:p>
            <a:pPr>
              <a:lnSpc>
                <a:spcPct val="150000"/>
              </a:lnSpc>
            </a:pPr>
            <a:r>
              <a:rPr lang="en-IN" dirty="0">
                <a:latin typeface="Arial" panose="020B0604020202020204" pitchFamily="34" charset="0"/>
                <a:cs typeface="Arial" panose="020B0604020202020204" pitchFamily="34" charset="0"/>
              </a:rPr>
              <a:t>23,000 high-quality RGB images VS 3600 images (FGVC 2020)</a:t>
            </a:r>
          </a:p>
          <a:p>
            <a:pPr>
              <a:lnSpc>
                <a:spcPct val="150000"/>
              </a:lnSpc>
            </a:pPr>
            <a:r>
              <a:rPr lang="en-IN" dirty="0">
                <a:latin typeface="Arial" panose="020B0604020202020204" pitchFamily="34" charset="0"/>
                <a:cs typeface="Arial" panose="020B0604020202020204" pitchFamily="34" charset="0"/>
              </a:rPr>
              <a:t>18,600 training images + </a:t>
            </a:r>
            <a:r>
              <a:rPr lang="en-IN" b="1" dirty="0">
                <a:solidFill>
                  <a:srgbClr val="FF0000"/>
                </a:solidFill>
                <a:latin typeface="Arial" panose="020B0604020202020204" pitchFamily="34" charset="0"/>
                <a:cs typeface="Arial" panose="020B0604020202020204" pitchFamily="34" charset="0"/>
              </a:rPr>
              <a:t>image to label mapping (.csv file)</a:t>
            </a:r>
            <a:endParaRPr lang="en-IN" dirty="0">
              <a:latin typeface="Arial" panose="020B0604020202020204" pitchFamily="34" charset="0"/>
              <a:cs typeface="Arial" panose="020B0604020202020204" pitchFamily="34" charset="0"/>
            </a:endParaRPr>
          </a:p>
          <a:p>
            <a:pPr>
              <a:lnSpc>
                <a:spcPct val="150000"/>
              </a:lnSpc>
            </a:pPr>
            <a:r>
              <a:rPr lang="en-IN" dirty="0">
                <a:latin typeface="Arial" panose="020B0604020202020204" pitchFamily="34" charset="0"/>
                <a:cs typeface="Arial" panose="020B0604020202020204" pitchFamily="34" charset="0"/>
              </a:rPr>
              <a:t>5000 test images are hidden and will be available once we submit our notebook on Kaggle</a:t>
            </a:r>
          </a:p>
          <a:p>
            <a:pPr>
              <a:lnSpc>
                <a:spcPct val="150000"/>
              </a:lnSpc>
            </a:pPr>
            <a:r>
              <a:rPr lang="en-IN" dirty="0">
                <a:latin typeface="Arial" panose="020B0604020202020204" pitchFamily="34" charset="0"/>
                <a:cs typeface="Arial" panose="020B0604020202020204" pitchFamily="34" charset="0"/>
              </a:rPr>
              <a:t>For now, we have decided to split the available 18,600 images further into Train and Validation set for building and evaluating Convolution Neural Networks.</a:t>
            </a:r>
          </a:p>
          <a:p>
            <a:pPr>
              <a:lnSpc>
                <a:spcPct val="150000"/>
              </a:lnSpc>
            </a:pPr>
            <a:r>
              <a:rPr lang="en-IN" dirty="0">
                <a:latin typeface="Arial" panose="020B0604020202020204" pitchFamily="34" charset="0"/>
                <a:cs typeface="Arial" panose="020B0604020202020204" pitchFamily="34" charset="0"/>
              </a:rPr>
              <a:t>IMAGES:- (large variations in visual symptoms)</a:t>
            </a:r>
          </a:p>
          <a:p>
            <a:pPr marL="800100" lvl="1" indent="-342900">
              <a:buFont typeface="+mj-lt"/>
              <a:buAutoNum type="arabicPeriod"/>
            </a:pPr>
            <a:r>
              <a:rPr lang="en-IN" dirty="0">
                <a:latin typeface="Arial" panose="020B0604020202020204" pitchFamily="34" charset="0"/>
                <a:cs typeface="Arial" panose="020B0604020202020204" pitchFamily="34" charset="0"/>
              </a:rPr>
              <a:t>Images clicked in different maturity stages and at different times of day.</a:t>
            </a:r>
          </a:p>
          <a:p>
            <a:pPr marL="800100" lvl="1" indent="-342900">
              <a:buFont typeface="+mj-lt"/>
              <a:buAutoNum type="arabicPeriod"/>
            </a:pPr>
            <a:r>
              <a:rPr lang="en-IN" dirty="0">
                <a:latin typeface="Arial" panose="020B0604020202020204" pitchFamily="34" charset="0"/>
                <a:cs typeface="Arial" panose="020B0604020202020204" pitchFamily="34" charset="0"/>
              </a:rPr>
              <a:t>Non uniform background</a:t>
            </a:r>
          </a:p>
          <a:p>
            <a:pPr marL="800100" lvl="1" indent="-342900">
              <a:buFont typeface="+mj-lt"/>
              <a:buAutoNum type="arabicPeriod"/>
            </a:pPr>
            <a:r>
              <a:rPr lang="en-US" dirty="0">
                <a:latin typeface="Arial" panose="020B0604020202020204" pitchFamily="34" charset="0"/>
                <a:cs typeface="Arial" panose="020B0604020202020204" pitchFamily="34" charset="0"/>
              </a:rPr>
              <a:t>different light illumination during imaging</a:t>
            </a:r>
            <a:endParaRPr lang="en-IN" dirty="0">
              <a:latin typeface="Arial" panose="020B0604020202020204" pitchFamily="34" charset="0"/>
              <a:cs typeface="Arial" panose="020B0604020202020204" pitchFamily="34" charset="0"/>
            </a:endParaRPr>
          </a:p>
          <a:p>
            <a:pPr>
              <a:lnSpc>
                <a:spcPct val="150000"/>
              </a:lnSpc>
            </a:pPr>
            <a:endParaRPr lang="en-IN"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How does the Dataset look?</a:t>
            </a:r>
            <a:endParaRPr lang="en-US" dirty="0"/>
          </a:p>
        </p:txBody>
      </p:sp>
    </p:spTree>
    <p:extLst>
      <p:ext uri="{BB962C8B-B14F-4D97-AF65-F5344CB8AC3E}">
        <p14:creationId xmlns:p14="http://schemas.microsoft.com/office/powerpoint/2010/main" val="357672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How do the Dataset images look?</a:t>
            </a:r>
            <a:endParaRPr lang="en-US" dirty="0"/>
          </a:p>
        </p:txBody>
      </p:sp>
      <p:pic>
        <p:nvPicPr>
          <p:cNvPr id="10" name="Picture 9" descr="A close up of a leaf&#10;&#10;Description automatically generated">
            <a:extLst>
              <a:ext uri="{FF2B5EF4-FFF2-40B4-BE49-F238E27FC236}">
                <a16:creationId xmlns:a16="http://schemas.microsoft.com/office/drawing/2014/main" id="{D45D55B5-4D37-48F3-801D-57CAD584D9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194" y="1624619"/>
            <a:ext cx="2365609" cy="1580227"/>
          </a:xfrm>
          <a:prstGeom prst="rect">
            <a:avLst/>
          </a:prstGeom>
        </p:spPr>
      </p:pic>
      <p:pic>
        <p:nvPicPr>
          <p:cNvPr id="12" name="Picture 11" descr="A close up of a leaf&#10;&#10;Description automatically generated with medium confidence">
            <a:extLst>
              <a:ext uri="{FF2B5EF4-FFF2-40B4-BE49-F238E27FC236}">
                <a16:creationId xmlns:a16="http://schemas.microsoft.com/office/drawing/2014/main" id="{12FC900C-E50B-4A67-9E52-1A2D16063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594" y="1624619"/>
            <a:ext cx="2365610" cy="1580227"/>
          </a:xfrm>
          <a:prstGeom prst="rect">
            <a:avLst/>
          </a:prstGeom>
        </p:spPr>
      </p:pic>
      <p:pic>
        <p:nvPicPr>
          <p:cNvPr id="14" name="Picture 13" descr="A picture containing leaf, plant, green, outdoor&#10;&#10;Description automatically generated">
            <a:extLst>
              <a:ext uri="{FF2B5EF4-FFF2-40B4-BE49-F238E27FC236}">
                <a16:creationId xmlns:a16="http://schemas.microsoft.com/office/drawing/2014/main" id="{4486E07E-26A6-4159-AA4A-FE6530941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7995" y="1624619"/>
            <a:ext cx="2370341" cy="1580227"/>
          </a:xfrm>
          <a:prstGeom prst="rect">
            <a:avLst/>
          </a:prstGeom>
        </p:spPr>
      </p:pic>
      <p:pic>
        <p:nvPicPr>
          <p:cNvPr id="16" name="Picture 15" descr="A picture containing outdoor, plant, green, leaf&#10;&#10;Description automatically generated">
            <a:extLst>
              <a:ext uri="{FF2B5EF4-FFF2-40B4-BE49-F238E27FC236}">
                <a16:creationId xmlns:a16="http://schemas.microsoft.com/office/drawing/2014/main" id="{974850FA-800F-4411-B775-D223B5FDA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194" y="3527898"/>
            <a:ext cx="2370337" cy="1777753"/>
          </a:xfrm>
          <a:prstGeom prst="rect">
            <a:avLst/>
          </a:prstGeom>
        </p:spPr>
      </p:pic>
      <p:pic>
        <p:nvPicPr>
          <p:cNvPr id="18" name="Picture 17" descr="A picture containing grass, outdoor, fruit, plant&#10;&#10;Description automatically generated">
            <a:extLst>
              <a:ext uri="{FF2B5EF4-FFF2-40B4-BE49-F238E27FC236}">
                <a16:creationId xmlns:a16="http://schemas.microsoft.com/office/drawing/2014/main" id="{682BBFFD-EECB-4FF0-8148-46640165FB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7995" y="3527897"/>
            <a:ext cx="2370337" cy="1777753"/>
          </a:xfrm>
          <a:prstGeom prst="rect">
            <a:avLst/>
          </a:prstGeom>
        </p:spPr>
      </p:pic>
      <p:pic>
        <p:nvPicPr>
          <p:cNvPr id="20" name="Picture 19" descr="A ladybug on a leaf&#10;&#10;Description automatically generated with medium confidence">
            <a:extLst>
              <a:ext uri="{FF2B5EF4-FFF2-40B4-BE49-F238E27FC236}">
                <a16:creationId xmlns:a16="http://schemas.microsoft.com/office/drawing/2014/main" id="{2230B23E-A7F3-4D65-AA92-2FF3DD71BF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006" y="3527896"/>
            <a:ext cx="2661305" cy="1777752"/>
          </a:xfrm>
          <a:prstGeom prst="rect">
            <a:avLst/>
          </a:prstGeom>
        </p:spPr>
      </p:pic>
    </p:spTree>
    <p:extLst>
      <p:ext uri="{BB962C8B-B14F-4D97-AF65-F5344CB8AC3E}">
        <p14:creationId xmlns:p14="http://schemas.microsoft.com/office/powerpoint/2010/main" val="44081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sp>
        <p:nvSpPr>
          <p:cNvPr id="4" name="Title 3"/>
          <p:cNvSpPr>
            <a:spLocks noGrp="1"/>
          </p:cNvSpPr>
          <p:nvPr>
            <p:ph type="title"/>
          </p:nvPr>
        </p:nvSpPr>
        <p:spPr>
          <a:xfrm>
            <a:off x="227012" y="418353"/>
            <a:ext cx="7940443" cy="535863"/>
          </a:xfrm>
        </p:spPr>
        <p:txBody>
          <a:bodyPr/>
          <a:lstStyle/>
          <a:p>
            <a:r>
              <a:rPr lang="en-IN" dirty="0">
                <a:latin typeface="Arial" panose="020B0604020202020204" pitchFamily="34" charset="0"/>
                <a:cs typeface="Arial" panose="020B0604020202020204" pitchFamily="34" charset="0"/>
              </a:rPr>
              <a:t>Data Pre-Processing – Rescaling images</a:t>
            </a:r>
            <a:endParaRPr lang="en-US" dirty="0"/>
          </a:p>
        </p:txBody>
      </p:sp>
      <p:sp>
        <p:nvSpPr>
          <p:cNvPr id="11" name="TextBox 10">
            <a:extLst>
              <a:ext uri="{FF2B5EF4-FFF2-40B4-BE49-F238E27FC236}">
                <a16:creationId xmlns:a16="http://schemas.microsoft.com/office/drawing/2014/main" id="{72133B77-0E1F-42BD-B173-355BCED96E80}"/>
              </a:ext>
            </a:extLst>
          </p:cNvPr>
          <p:cNvSpPr txBox="1"/>
          <p:nvPr/>
        </p:nvSpPr>
        <p:spPr>
          <a:xfrm>
            <a:off x="390617" y="1057826"/>
            <a:ext cx="8469298" cy="2031325"/>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1.) Since we load and train the CNN model at the same time, it takes more time to load images.</a:t>
            </a:r>
          </a:p>
          <a:p>
            <a:pPr algn="l"/>
            <a:r>
              <a:rPr lang="en-US" dirty="0">
                <a:latin typeface="Arial" panose="020B0604020202020204" pitchFamily="34" charset="0"/>
                <a:cs typeface="Arial" panose="020B0604020202020204" pitchFamily="34" charset="0"/>
              </a:rPr>
              <a:t>2.) We cannot completely activate the GPU if CPU always takes times to load the high-resolution images. This results in breakage of the continuity and affects proper GPU utilization.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We downscaled the (4000,3000)px images to (256,256)px</a:t>
            </a:r>
          </a:p>
        </p:txBody>
      </p:sp>
      <p:pic>
        <p:nvPicPr>
          <p:cNvPr id="13" name="Picture 12">
            <a:extLst>
              <a:ext uri="{FF2B5EF4-FFF2-40B4-BE49-F238E27FC236}">
                <a16:creationId xmlns:a16="http://schemas.microsoft.com/office/drawing/2014/main" id="{0D99E4AC-9830-4B87-B904-6082E17DC989}"/>
              </a:ext>
            </a:extLst>
          </p:cNvPr>
          <p:cNvPicPr>
            <a:picLocks noChangeAspect="1"/>
          </p:cNvPicPr>
          <p:nvPr/>
        </p:nvPicPr>
        <p:blipFill>
          <a:blip r:embed="rId2"/>
          <a:stretch>
            <a:fillRect/>
          </a:stretch>
        </p:blipFill>
        <p:spPr>
          <a:xfrm>
            <a:off x="380397" y="3331345"/>
            <a:ext cx="8286979" cy="2667907"/>
          </a:xfrm>
          <a:prstGeom prst="rect">
            <a:avLst/>
          </a:prstGeom>
        </p:spPr>
      </p:pic>
    </p:spTree>
    <p:extLst>
      <p:ext uri="{BB962C8B-B14F-4D97-AF65-F5344CB8AC3E}">
        <p14:creationId xmlns:p14="http://schemas.microsoft.com/office/powerpoint/2010/main" val="374901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p:cNvSpPr>
            <a:spLocks noGrp="1"/>
          </p:cNvSpPr>
          <p:nvPr>
            <p:ph type="title"/>
          </p:nvPr>
        </p:nvSpPr>
        <p:spPr>
          <a:xfrm>
            <a:off x="227012" y="418353"/>
            <a:ext cx="7940443" cy="535863"/>
          </a:xfrm>
        </p:spPr>
        <p:txBody>
          <a:bodyPr/>
          <a:lstStyle/>
          <a:p>
            <a:r>
              <a:rPr lang="en-IN" dirty="0">
                <a:latin typeface="Arial" panose="020B0604020202020204" pitchFamily="34" charset="0"/>
                <a:cs typeface="Arial" panose="020B0604020202020204" pitchFamily="34" charset="0"/>
              </a:rPr>
              <a:t>Data Pre-Processing – Rescaling images</a:t>
            </a:r>
            <a:endParaRPr lang="en-US" dirty="0"/>
          </a:p>
        </p:txBody>
      </p:sp>
      <p:pic>
        <p:nvPicPr>
          <p:cNvPr id="5" name="Picture 4">
            <a:extLst>
              <a:ext uri="{FF2B5EF4-FFF2-40B4-BE49-F238E27FC236}">
                <a16:creationId xmlns:a16="http://schemas.microsoft.com/office/drawing/2014/main" id="{49006DA0-DC7D-474F-8E3E-4DA002B2891B}"/>
              </a:ext>
            </a:extLst>
          </p:cNvPr>
          <p:cNvPicPr>
            <a:picLocks noChangeAspect="1"/>
          </p:cNvPicPr>
          <p:nvPr/>
        </p:nvPicPr>
        <p:blipFill>
          <a:blip r:embed="rId2"/>
          <a:stretch>
            <a:fillRect/>
          </a:stretch>
        </p:blipFill>
        <p:spPr>
          <a:xfrm>
            <a:off x="529815" y="1868782"/>
            <a:ext cx="8016536" cy="4416252"/>
          </a:xfrm>
          <a:prstGeom prst="rect">
            <a:avLst/>
          </a:prstGeom>
        </p:spPr>
      </p:pic>
      <p:sp>
        <p:nvSpPr>
          <p:cNvPr id="6" name="TextBox 5">
            <a:extLst>
              <a:ext uri="{FF2B5EF4-FFF2-40B4-BE49-F238E27FC236}">
                <a16:creationId xmlns:a16="http://schemas.microsoft.com/office/drawing/2014/main" id="{305231D4-0C8B-4938-9AE2-747959A7C50E}"/>
              </a:ext>
            </a:extLst>
          </p:cNvPr>
          <p:cNvSpPr txBox="1"/>
          <p:nvPr/>
        </p:nvSpPr>
        <p:spPr>
          <a:xfrm>
            <a:off x="529815" y="1117465"/>
            <a:ext cx="8173489" cy="646331"/>
          </a:xfrm>
          <a:prstGeom prst="rect">
            <a:avLst/>
          </a:prstGeom>
          <a:noFill/>
        </p:spPr>
        <p:txBody>
          <a:bodyPr wrap="square" rtlCol="0">
            <a:spAutoFit/>
          </a:bodyPr>
          <a:lstStyle/>
          <a:p>
            <a:r>
              <a:rPr lang="en-US" dirty="0"/>
              <a:t>After we downscaled the images, we stored them locally in a folder which we can access later when compiling and fitting the model.</a:t>
            </a:r>
          </a:p>
        </p:txBody>
      </p:sp>
    </p:spTree>
    <p:extLst>
      <p:ext uri="{BB962C8B-B14F-4D97-AF65-F5344CB8AC3E}">
        <p14:creationId xmlns:p14="http://schemas.microsoft.com/office/powerpoint/2010/main" val="2832510958"/>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38498</TotalTime>
  <Words>2236</Words>
  <Application>Microsoft Office PowerPoint</Application>
  <PresentationFormat>On-screen Show (4:3)</PresentationFormat>
  <Paragraphs>260</Paragraphs>
  <Slides>31</Slides>
  <Notes>19</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31</vt:i4>
      </vt:variant>
    </vt:vector>
  </HeadingPairs>
  <TitlesOfParts>
    <vt:vector size="46" baseType="lpstr">
      <vt:lpstr>Arial</vt:lpstr>
      <vt:lpstr>Calibri</vt:lpstr>
      <vt:lpstr>Century Gothic</vt:lpstr>
      <vt:lpstr>NimbusRomNo9L-Regu</vt:lpstr>
      <vt:lpstr>Roboto</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The plant pathology FGVC 2021</vt:lpstr>
      <vt:lpstr>What is Plant pathology FGVC 2021?</vt:lpstr>
      <vt:lpstr>Objective – Abstract</vt:lpstr>
      <vt:lpstr>Objective</vt:lpstr>
      <vt:lpstr>How does the Dataset look?</vt:lpstr>
      <vt:lpstr>How do the Dataset images look?</vt:lpstr>
      <vt:lpstr>Data Pre-Processing – Rescaling images</vt:lpstr>
      <vt:lpstr>Data Pre-Processing – Rescaling images</vt:lpstr>
      <vt:lpstr>Data Pre-Processing – Duplicates?</vt:lpstr>
      <vt:lpstr>Data Pre-Processing – Volume of Each class</vt:lpstr>
      <vt:lpstr>Data Pre-Processing – Encoding Output</vt:lpstr>
      <vt:lpstr>Data Pre-Processing – Data Augmentation</vt:lpstr>
      <vt:lpstr>Machine Learning Algorithms</vt:lpstr>
      <vt:lpstr>Machine Learning Algorithms</vt:lpstr>
      <vt:lpstr>Machine Learning Algorithms – How did we compile?</vt:lpstr>
      <vt:lpstr>Results of the baseline model? Accuracy</vt:lpstr>
      <vt:lpstr>Results of the baseline model? F1-Score</vt:lpstr>
      <vt:lpstr>Results of the baseline model? Combined comparison</vt:lpstr>
      <vt:lpstr>Why Inception ResNet V2?</vt:lpstr>
      <vt:lpstr>Why Inception ResNet V2?</vt:lpstr>
      <vt:lpstr>Why Inception ResNet V2?</vt:lpstr>
      <vt:lpstr>Transfer Learning:-</vt:lpstr>
      <vt:lpstr>How did we train this model?:-</vt:lpstr>
      <vt:lpstr>Why EfficientNetB1?</vt:lpstr>
      <vt:lpstr>Transfer Learning:-</vt:lpstr>
      <vt:lpstr>InceptionResNetV2 VS EffecientNetB1 on FGVC8 2021 apple foliar disease dataset</vt:lpstr>
      <vt:lpstr>InceptionResNetV2 VS EffecientNetB1 on FGVC8 2021 apple foliar disease dataset</vt:lpstr>
      <vt:lpstr>InceptionResNetV2 VS EffecientNetB1 on FGVC8 2021 apple foliar disease dataset</vt:lpstr>
      <vt:lpstr>Future Directions and References.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Ashish Bodhankar</cp:lastModifiedBy>
  <cp:revision>996</cp:revision>
  <cp:lastPrinted>2016-08-09T14:57:31Z</cp:lastPrinted>
  <dcterms:created xsi:type="dcterms:W3CDTF">2013-11-01T14:42:31Z</dcterms:created>
  <dcterms:modified xsi:type="dcterms:W3CDTF">2021-11-21T05:28:53Z</dcterms:modified>
</cp:coreProperties>
</file>